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63"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p:scale>
          <a:sx n="123" d="100"/>
          <a:sy n="123" d="100"/>
        </p:scale>
        <p:origin x="1002" y="90"/>
      </p:cViewPr>
      <p:guideLst/>
    </p:cSldViewPr>
  </p:slideViewPr>
  <p:notesTextViewPr>
    <p:cViewPr>
      <p:scale>
        <a:sx n="1" d="1"/>
        <a:sy n="1" d="1"/>
      </p:scale>
      <p:origin x="0" y="0"/>
    </p:cViewPr>
  </p:notesTextViewPr>
  <p:sorterViewPr>
    <p:cViewPr>
      <p:scale>
        <a:sx n="100" d="100"/>
        <a:sy n="100" d="100"/>
      </p:scale>
      <p:origin x="0" y="-33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38456-9169-44E8-8167-85E3FE6A95C6}" type="datetimeFigureOut">
              <a:rPr lang="nb-NO" smtClean="0"/>
              <a:t>20.10.2019</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FB7E6-F816-4C67-9E8A-2834F040C064}" type="slidenum">
              <a:rPr lang="nb-NO" smtClean="0"/>
              <a:t>‹#›</a:t>
            </a:fld>
            <a:endParaRPr lang="nb-NO"/>
          </a:p>
        </p:txBody>
      </p:sp>
    </p:spTree>
    <p:extLst>
      <p:ext uri="{BB962C8B-B14F-4D97-AF65-F5344CB8AC3E}">
        <p14:creationId xmlns:p14="http://schemas.microsoft.com/office/powerpoint/2010/main" val="153040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86 åringen Ruth Margrethe </a:t>
            </a:r>
            <a:r>
              <a:rPr lang="nb-NO" sz="1200" b="0" i="0" kern="1200" dirty="0" err="1">
                <a:solidFill>
                  <a:schemeClr val="tx1"/>
                </a:solidFill>
                <a:effectLst/>
                <a:latin typeface="+mn-lt"/>
                <a:ea typeface="+mn-ea"/>
                <a:cs typeface="+mn-cs"/>
              </a:rPr>
              <a:t>Aaslie</a:t>
            </a:r>
            <a:r>
              <a:rPr lang="nb-NO" sz="1200" b="0" i="0" kern="1200" dirty="0">
                <a:solidFill>
                  <a:schemeClr val="tx1"/>
                </a:solidFill>
                <a:effectLst/>
                <a:latin typeface="+mn-lt"/>
                <a:ea typeface="+mn-ea"/>
                <a:cs typeface="+mn-cs"/>
              </a:rPr>
              <a:t> koser seg tydelig med film som ble tatt opp under hennes periode inne på tunet hos Randi </a:t>
            </a:r>
            <a:r>
              <a:rPr lang="nb-NO" sz="1200" b="0" i="0" kern="1200" dirty="0" err="1">
                <a:solidFill>
                  <a:schemeClr val="tx1"/>
                </a:solidFill>
                <a:effectLst/>
                <a:latin typeface="+mn-lt"/>
                <a:ea typeface="+mn-ea"/>
                <a:cs typeface="+mn-cs"/>
              </a:rPr>
              <a:t>Mælum</a:t>
            </a:r>
            <a:r>
              <a:rPr lang="nb-NO" sz="1200" b="0" i="0" kern="1200" dirty="0">
                <a:solidFill>
                  <a:schemeClr val="tx1"/>
                </a:solidFill>
                <a:effectLst/>
                <a:latin typeface="+mn-lt"/>
                <a:ea typeface="+mn-ea"/>
                <a:cs typeface="+mn-cs"/>
              </a:rPr>
              <a:t>, før hun måtte flytte på institusjon. Til stadighet sitter moren og døtrene og hygger seg med filmene fra to år inne på tunet på Austvang i Åsnes.</a:t>
            </a:r>
          </a:p>
          <a:p>
            <a:r>
              <a:rPr lang="nb-NO" sz="1200" b="0" i="0" kern="1200" dirty="0">
                <a:solidFill>
                  <a:schemeClr val="tx1"/>
                </a:solidFill>
                <a:effectLst/>
                <a:latin typeface="+mn-lt"/>
                <a:ea typeface="+mn-ea"/>
                <a:cs typeface="+mn-cs"/>
              </a:rPr>
              <a:t>- Se der er jeg, der lager vi stump, sier Ruth.</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Til tross for at den godt voksne dama har diagnosen demens, er det ingen tvil om at det er mye hun husker, både i fingrene og i hodet. For selv om ikke Ruth kjente Inn på tunet-vertinne Randi tidligere, er det ingen tvil om at Ruth har fått et spesielt forhold til Randi under sine to år med dagaktiviteter på gården Austvang. Inger Marie Skytteren og søsteren Randi Lindal mener at Inn på tunet-tilbudet en gang i uka gjennom en toårsperiode fra 2010, bidro til at deres mor kunne bo hjemme lenger.</a:t>
            </a:r>
          </a:p>
          <a:p>
            <a:r>
              <a:rPr lang="nb-NO" sz="1200" b="0" i="0" kern="1200" dirty="0">
                <a:solidFill>
                  <a:schemeClr val="tx1"/>
                </a:solidFill>
                <a:effectLst/>
                <a:latin typeface="+mn-lt"/>
                <a:ea typeface="+mn-ea"/>
                <a:cs typeface="+mn-cs"/>
              </a:rPr>
              <a:t>- For oss var det godt å se at hun stortrivdes med aktiviteter hos Randi, dessuten visste vi at hun var trygg der. Vi er så glad for at mamma fikk dette tilbudet, og nå vil vi undersøke om det er mulig å få mor litt inn på tunet igjen, sier Inger Marie.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 Mamma har godt av det</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Da moren måtte flytte fra hjemstedet og inn på institusjon, valgte de å avslutte dagaktivitetstilbudet på grunn av store endringer i morens liv. Men nå mener døtrene at moren kan ha glede av det igjen.</a:t>
            </a:r>
          </a:p>
          <a:p>
            <a:r>
              <a:rPr lang="nb-NO" sz="1200" b="0" i="0" kern="1200" dirty="0">
                <a:solidFill>
                  <a:schemeClr val="tx1"/>
                </a:solidFill>
                <a:effectLst/>
                <a:latin typeface="+mn-lt"/>
                <a:ea typeface="+mn-ea"/>
                <a:cs typeface="+mn-cs"/>
              </a:rPr>
              <a:t>- Selv om hun nå bor på institusjon er hun fortsatt så funksjonsfrisk at vi tror at det vil kunne fungere godt, sier Inger Marie.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Døtrene til Ruth har god kjennskap til eldreomsorg, da Inger Marie er hjelpepleier og Randi er sykepleier. De valgte selv å sørge for at moren fikk et aktivitetstilbud, og moren betalte alt av egen lomme.</a:t>
            </a:r>
          </a:p>
          <a:p>
            <a:r>
              <a:rPr lang="nb-NO" sz="1200" b="0" i="0" kern="1200" dirty="0">
                <a:solidFill>
                  <a:schemeClr val="tx1"/>
                </a:solidFill>
                <a:effectLst/>
                <a:latin typeface="+mn-lt"/>
                <a:ea typeface="+mn-ea"/>
                <a:cs typeface="+mn-cs"/>
              </a:rPr>
              <a:t>- Gjennom yrkene våre ser vi hvordan eldreomsorgen fungerer, og vi ønsker å gi mor en verdig alderdom. Derfor sørget vi selv for å gi henne et aktivitetstilbud. Det har betydd mye for mor, det ser vi helt klart, sier Inger Marie.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Både Inger Marie og Randi er glad for at kommunen nå sammen med Randi </a:t>
            </a:r>
            <a:r>
              <a:rPr lang="nb-NO" sz="1200" b="0" i="0" kern="1200" dirty="0" err="1">
                <a:solidFill>
                  <a:schemeClr val="tx1"/>
                </a:solidFill>
                <a:effectLst/>
                <a:latin typeface="+mn-lt"/>
                <a:ea typeface="+mn-ea"/>
                <a:cs typeface="+mn-cs"/>
              </a:rPr>
              <a:t>Mælum</a:t>
            </a:r>
            <a:r>
              <a:rPr lang="nb-NO" sz="1200" b="0" i="0" kern="1200" dirty="0">
                <a:solidFill>
                  <a:schemeClr val="tx1"/>
                </a:solidFill>
                <a:effectLst/>
                <a:latin typeface="+mn-lt"/>
                <a:ea typeface="+mn-ea"/>
                <a:cs typeface="+mn-cs"/>
              </a:rPr>
              <a:t> gir et tilbud til hjemmeboende personer med demens.</a:t>
            </a:r>
          </a:p>
          <a:p>
            <a:r>
              <a:rPr lang="nb-NO" sz="1200" b="0" i="0" kern="1200" dirty="0">
                <a:solidFill>
                  <a:schemeClr val="tx1"/>
                </a:solidFill>
                <a:effectLst/>
                <a:latin typeface="+mn-lt"/>
                <a:ea typeface="+mn-ea"/>
                <a:cs typeface="+mn-cs"/>
              </a:rPr>
              <a:t>- Selv om ikke kommunen bekoster alt, så vil vi oppfordre de pårørende til å motivere sine med demens til å bli med på et slikt tilbud. Det gir mestring og livsglede, samstemmer døtrene.</a:t>
            </a:r>
          </a:p>
          <a:p>
            <a:r>
              <a:rPr lang="nb-NO" sz="1200" b="0" i="0" kern="1200" dirty="0">
                <a:solidFill>
                  <a:schemeClr val="tx1"/>
                </a:solidFill>
                <a:effectLst/>
                <a:latin typeface="+mn-lt"/>
                <a:ea typeface="+mn-ea"/>
                <a:cs typeface="+mn-cs"/>
              </a:rPr>
              <a:t>Nå er de spente på om de får moren inn på Austvang-tunet igjen.</a:t>
            </a:r>
          </a:p>
          <a:p>
            <a:r>
              <a:rPr lang="nb-NO" sz="1200" b="0" i="0" kern="1200" dirty="0">
                <a:solidFill>
                  <a:schemeClr val="tx1"/>
                </a:solidFill>
                <a:effectLst/>
                <a:latin typeface="+mn-lt"/>
                <a:ea typeface="+mn-ea"/>
                <a:cs typeface="+mn-cs"/>
              </a:rPr>
              <a:t>- Det håper vi, jeg er sikker på at hun vil ha stor glede av det, sier Inger Marie.</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Klar til å ta imot brukere i bryggerhuset</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Randi </a:t>
            </a:r>
            <a:r>
              <a:rPr lang="nb-NO" sz="1200" b="0" i="0" kern="1200" dirty="0" err="1">
                <a:solidFill>
                  <a:schemeClr val="tx1"/>
                </a:solidFill>
                <a:effectLst/>
                <a:latin typeface="+mn-lt"/>
                <a:ea typeface="+mn-ea"/>
                <a:cs typeface="+mn-cs"/>
              </a:rPr>
              <a:t>Mælum</a:t>
            </a:r>
            <a:r>
              <a:rPr lang="nb-NO" sz="1200" b="0" i="0" kern="1200" dirty="0">
                <a:solidFill>
                  <a:schemeClr val="tx1"/>
                </a:solidFill>
                <a:effectLst/>
                <a:latin typeface="+mn-lt"/>
                <a:ea typeface="+mn-ea"/>
                <a:cs typeface="+mn-cs"/>
              </a:rPr>
              <a:t> er svært fornøyd med at hun nå sammen med Åsnes kommune vil tilby dagaktiviteter for personer med demens i Åsnes. Hun hadde for noen år siden en prøveperiode med dagaktivitetstilbud, men på grunn av dårlig kommuneøkonomi valgte kommunen den gangen å gå bort ifra å satse på Inn på tunet-tilbudet på Austvang. </a:t>
            </a:r>
            <a:br>
              <a:rPr lang="nb-NO" sz="1200" b="0" i="0" kern="1200" dirty="0">
                <a:solidFill>
                  <a:schemeClr val="tx1"/>
                </a:solidFill>
                <a:effectLst/>
                <a:latin typeface="+mn-lt"/>
                <a:ea typeface="+mn-ea"/>
                <a:cs typeface="+mn-cs"/>
              </a:rPr>
            </a:b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Det var nettopp denne prøveperioden som gjorde at datter av Ruth, Randi Lindal ble kjent med og sørget for at sin egen mor fikk ta del i Inn på tunet-tilbudet uansett kommunens valg. Men nå har Åsnes kommune valgt å tenke nytt og samarbeider med Austvang om å gi dagaktivitetstilbud til personer med demens.</a:t>
            </a:r>
          </a:p>
          <a:p>
            <a:r>
              <a:rPr lang="nb-NO" sz="1200" b="0" i="0" kern="1200" dirty="0">
                <a:solidFill>
                  <a:schemeClr val="tx1"/>
                </a:solidFill>
                <a:effectLst/>
                <a:latin typeface="+mn-lt"/>
                <a:ea typeface="+mn-ea"/>
                <a:cs typeface="+mn-cs"/>
              </a:rPr>
              <a:t>- Det er jeg utrolig glad for, og dette blir veldig spennende, sier Randi </a:t>
            </a:r>
            <a:r>
              <a:rPr lang="nb-NO" sz="1200" b="0" i="0" kern="1200" dirty="0" err="1">
                <a:solidFill>
                  <a:schemeClr val="tx1"/>
                </a:solidFill>
                <a:effectLst/>
                <a:latin typeface="+mn-lt"/>
                <a:ea typeface="+mn-ea"/>
                <a:cs typeface="+mn-cs"/>
              </a:rPr>
              <a:t>Mælum</a:t>
            </a:r>
            <a:r>
              <a:rPr lang="nb-NO" sz="1200" b="0" i="0" kern="1200" dirty="0">
                <a:solidFill>
                  <a:schemeClr val="tx1"/>
                </a:solidFill>
                <a:effectLst/>
                <a:latin typeface="+mn-lt"/>
                <a:ea typeface="+mn-ea"/>
                <a:cs typeface="+mn-cs"/>
              </a:rPr>
              <a:t>, Inn på tunet-tilbyder.</a:t>
            </a:r>
          </a:p>
          <a:p>
            <a:r>
              <a:rPr lang="nb-NO" sz="1200" b="1" i="0" kern="1200" dirty="0">
                <a:solidFill>
                  <a:schemeClr val="tx1"/>
                </a:solidFill>
                <a:effectLst/>
                <a:latin typeface="+mn-lt"/>
                <a:ea typeface="+mn-ea"/>
                <a:cs typeface="+mn-cs"/>
              </a:rPr>
              <a:t>- Fokus på det friske</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Randi har pedagogisk utdannelse og sier at hun har god nytte av det sammen med personer som har demens.</a:t>
            </a:r>
          </a:p>
          <a:p>
            <a:r>
              <a:rPr lang="nb-NO" sz="1200" b="0" i="0" kern="1200" dirty="0">
                <a:solidFill>
                  <a:schemeClr val="tx1"/>
                </a:solidFill>
                <a:effectLst/>
                <a:latin typeface="+mn-lt"/>
                <a:ea typeface="+mn-ea"/>
                <a:cs typeface="+mn-cs"/>
              </a:rPr>
              <a:t>- Det handler om å kunne kommunisere godt med personer og rett og slett finne fram til hva mennesker liker å holde på med, hva de har gjort tidligere i livet. Jeg bruker å si at det handler om å nå fram til den enkelte, og vi fokuserer på det friske, sier Randi.</a:t>
            </a:r>
          </a:p>
          <a:p>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I filmene, hvor Ruth gjenopplever tida fra Austvang, både bakes det, synges, danses, vises utflukter, letes det etter planter, sås frø, mates høner og mye </a:t>
            </a:r>
            <a:r>
              <a:rPr lang="nb-NO" sz="1200" b="0" i="0" kern="1200" dirty="0" err="1">
                <a:solidFill>
                  <a:schemeClr val="tx1"/>
                </a:solidFill>
                <a:effectLst/>
                <a:latin typeface="+mn-lt"/>
                <a:ea typeface="+mn-ea"/>
                <a:cs typeface="+mn-cs"/>
              </a:rPr>
              <a:t>mye</a:t>
            </a:r>
            <a:r>
              <a:rPr lang="nb-NO" sz="1200" b="0" i="0" kern="1200" dirty="0">
                <a:solidFill>
                  <a:schemeClr val="tx1"/>
                </a:solidFill>
                <a:effectLst/>
                <a:latin typeface="+mn-lt"/>
                <a:ea typeface="+mn-ea"/>
                <a:cs typeface="+mn-cs"/>
              </a:rPr>
              <a:t> mer. Randi brenner for å gi andre personer opplevelser og livsglede.</a:t>
            </a:r>
          </a:p>
          <a:p>
            <a:r>
              <a:rPr lang="nb-NO" sz="1200" b="0" i="0" kern="1200" dirty="0">
                <a:solidFill>
                  <a:schemeClr val="tx1"/>
                </a:solidFill>
                <a:effectLst/>
                <a:latin typeface="+mn-lt"/>
                <a:ea typeface="+mn-ea"/>
                <a:cs typeface="+mn-cs"/>
              </a:rPr>
              <a:t>- Jeg er så glad for at jeg fikk lov til å bli kjent med Ruth, hun har lært meg nye ting, og det har gitt meg så mye, sier Randi.</a:t>
            </a:r>
          </a:p>
          <a:p>
            <a:r>
              <a:rPr lang="nb-NO" sz="1200" b="0" i="0" kern="1200" dirty="0">
                <a:solidFill>
                  <a:schemeClr val="tx1"/>
                </a:solidFill>
                <a:effectLst/>
                <a:latin typeface="+mn-lt"/>
                <a:ea typeface="+mn-ea"/>
                <a:cs typeface="+mn-cs"/>
              </a:rPr>
              <a:t>Nå håper hun at pårørende i Åsnes motiverer sine til å bli med på aktiviteter på gården, selv om det innebærer en egenandel på rundt tre- til firehundre kroner per gang.  </a:t>
            </a:r>
          </a:p>
          <a:p>
            <a:r>
              <a:rPr lang="nb-NO" sz="1200" b="0" i="0" kern="1200" dirty="0">
                <a:solidFill>
                  <a:schemeClr val="tx1"/>
                </a:solidFill>
                <a:effectLst/>
                <a:latin typeface="+mn-lt"/>
                <a:ea typeface="+mn-ea"/>
                <a:cs typeface="+mn-cs"/>
              </a:rPr>
              <a:t>- Helst skulle jeg gjerne ha sett at kommunen ville bidra med mer, men jeg er uansett glad for at vi nå har funnet fram til en løsning for og i det hele tatt å kunne gi et dagaktivitetstilbud i kommunen, sier Randi </a:t>
            </a:r>
            <a:r>
              <a:rPr lang="nb-NO" sz="1200" b="0" i="0" kern="1200" dirty="0" err="1">
                <a:solidFill>
                  <a:schemeClr val="tx1"/>
                </a:solidFill>
                <a:effectLst/>
                <a:latin typeface="+mn-lt"/>
                <a:ea typeface="+mn-ea"/>
                <a:cs typeface="+mn-cs"/>
              </a:rPr>
              <a:t>Mælum</a:t>
            </a:r>
            <a:r>
              <a:rPr lang="nb-NO" sz="1200" b="0" i="0" kern="1200" dirty="0">
                <a:solidFill>
                  <a:schemeClr val="tx1"/>
                </a:solidFill>
                <a:effectLst/>
                <a:latin typeface="+mn-lt"/>
                <a:ea typeface="+mn-ea"/>
                <a:cs typeface="+mn-cs"/>
              </a:rPr>
              <a:t>.</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Penger å spare</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I tillegg til at et dagaktivitetstilbud gir livsglede, forteller virksomhetsleder i Åsnes kommune, </a:t>
            </a:r>
            <a:r>
              <a:rPr lang="nb-NO" sz="1200" b="0" i="0" kern="1200" dirty="0" err="1">
                <a:solidFill>
                  <a:schemeClr val="tx1"/>
                </a:solidFill>
                <a:effectLst/>
                <a:latin typeface="+mn-lt"/>
                <a:ea typeface="+mn-ea"/>
                <a:cs typeface="+mn-cs"/>
              </a:rPr>
              <a:t>Marjolein</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Verplak</a:t>
            </a:r>
            <a:r>
              <a:rPr lang="nb-NO" sz="1200" b="0" i="0" kern="1200" dirty="0">
                <a:solidFill>
                  <a:schemeClr val="tx1"/>
                </a:solidFill>
                <a:effectLst/>
                <a:latin typeface="+mn-lt"/>
                <a:ea typeface="+mn-ea"/>
                <a:cs typeface="+mn-cs"/>
              </a:rPr>
              <a:t> at det kan være store pengesummer å spare for kommunen på et aktivitetstilbud inne på tunet.</a:t>
            </a:r>
          </a:p>
          <a:p>
            <a:r>
              <a:rPr lang="nb-NO" sz="1200" b="0" i="0" kern="1200" dirty="0">
                <a:solidFill>
                  <a:schemeClr val="tx1"/>
                </a:solidFill>
                <a:effectLst/>
                <a:latin typeface="+mn-lt"/>
                <a:ea typeface="+mn-ea"/>
                <a:cs typeface="+mn-cs"/>
              </a:rPr>
              <a:t>- Et tilbud for seks plasser to dager i uke på Austvang vil i denne omgangen koste kommunen 140 000 kroner i året. En sykehjemsplass koster mellom 8- og 900 000 per person i året, så det er helt klart penger å spare dersom vi utsetter institusjonsopphold, sier </a:t>
            </a:r>
            <a:r>
              <a:rPr lang="nb-NO" sz="1200" b="0" i="0" kern="1200" dirty="0" err="1">
                <a:solidFill>
                  <a:schemeClr val="tx1"/>
                </a:solidFill>
                <a:effectLst/>
                <a:latin typeface="+mn-lt"/>
                <a:ea typeface="+mn-ea"/>
                <a:cs typeface="+mn-cs"/>
              </a:rPr>
              <a:t>Verplak</a:t>
            </a:r>
            <a:r>
              <a:rPr lang="nb-NO" sz="1200" b="0" i="0" kern="1200" dirty="0">
                <a:solidFill>
                  <a:schemeClr val="tx1"/>
                </a:solidFill>
                <a:effectLst/>
                <a:latin typeface="+mn-lt"/>
                <a:ea typeface="+mn-ea"/>
                <a:cs typeface="+mn-cs"/>
              </a:rPr>
              <a:t>.</a:t>
            </a:r>
          </a:p>
          <a:p>
            <a:r>
              <a:rPr lang="nb-NO" sz="1200" b="0" i="0" kern="1200" dirty="0">
                <a:solidFill>
                  <a:schemeClr val="tx1"/>
                </a:solidFill>
                <a:effectLst/>
                <a:latin typeface="+mn-lt"/>
                <a:ea typeface="+mn-ea"/>
                <a:cs typeface="+mn-cs"/>
              </a:rPr>
              <a:t>Og virksomhetslederen sier at målet er å gjøre tilbudet langsiktig, men ikke minst også sørge for at egenandelen blir så lav som mulig.  </a:t>
            </a:r>
          </a:p>
          <a:p>
            <a:r>
              <a:rPr lang="nb-NO" sz="1200" b="0" i="0" kern="1200" dirty="0">
                <a:solidFill>
                  <a:schemeClr val="tx1"/>
                </a:solidFill>
                <a:effectLst/>
                <a:latin typeface="+mn-lt"/>
                <a:ea typeface="+mn-ea"/>
                <a:cs typeface="+mn-cs"/>
              </a:rPr>
              <a:t>- Jeg syns vi har kommet til en flott løsning, selv om den kanskje nå er midlertidig. På sikt vil vi jobbe for at kommunen skal prioritere et slikt tilbud, samt at vi selvfølgelig også ønsker å redusere egenandelen. Jeg håper nå at pårørende er villige og ser nytte av et slikt tilbud, uansett egenandelen i dag, sier </a:t>
            </a:r>
            <a:r>
              <a:rPr lang="nb-NO" sz="1200" b="0" i="0" kern="1200" dirty="0" err="1">
                <a:solidFill>
                  <a:schemeClr val="tx1"/>
                </a:solidFill>
                <a:effectLst/>
                <a:latin typeface="+mn-lt"/>
                <a:ea typeface="+mn-ea"/>
                <a:cs typeface="+mn-cs"/>
              </a:rPr>
              <a:t>Verplak</a:t>
            </a:r>
            <a:r>
              <a:rPr lang="nb-NO" sz="1200" b="0" i="0" kern="1200" dirty="0">
                <a:solidFill>
                  <a:schemeClr val="tx1"/>
                </a:solidFill>
                <a:effectLst/>
                <a:latin typeface="+mn-lt"/>
                <a:ea typeface="+mn-ea"/>
                <a:cs typeface="+mn-cs"/>
              </a:rPr>
              <a:t>.</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Tekst/foto: Anette Strand </a:t>
            </a:r>
            <a:r>
              <a:rPr lang="nb-NO" sz="1200" b="0" i="0" kern="1200" dirty="0" err="1">
                <a:solidFill>
                  <a:schemeClr val="tx1"/>
                </a:solidFill>
                <a:effectLst/>
                <a:latin typeface="+mn-lt"/>
                <a:ea typeface="+mn-ea"/>
                <a:cs typeface="+mn-cs"/>
              </a:rPr>
              <a:t>Sletmoen</a:t>
            </a:r>
            <a:r>
              <a:rPr lang="nb-NO" sz="1200" b="0" i="0" kern="1200" dirty="0">
                <a:solidFill>
                  <a:schemeClr val="tx1"/>
                </a:solidFill>
                <a:effectLst/>
                <a:latin typeface="+mn-lt"/>
                <a:ea typeface="+mn-ea"/>
                <a:cs typeface="+mn-cs"/>
              </a:rPr>
              <a:t>, prosjektleder nettverket Inn på tunet Hedmark</a:t>
            </a:r>
          </a:p>
          <a:p>
            <a:endParaRPr lang="nb-NO" dirty="0"/>
          </a:p>
        </p:txBody>
      </p:sp>
      <p:sp>
        <p:nvSpPr>
          <p:cNvPr id="4" name="Plassholder for lysbildenummer 3"/>
          <p:cNvSpPr>
            <a:spLocks noGrp="1"/>
          </p:cNvSpPr>
          <p:nvPr>
            <p:ph type="sldNum" sz="quarter" idx="10"/>
          </p:nvPr>
        </p:nvSpPr>
        <p:spPr/>
        <p:txBody>
          <a:bodyPr/>
          <a:lstStyle/>
          <a:p>
            <a:fld id="{E68D78E3-6267-4EA7-BD4C-698E056EBE9E}" type="slidenum">
              <a:rPr lang="nb-NO" smtClean="0"/>
              <a:t>7</a:t>
            </a:fld>
            <a:endParaRPr lang="nb-NO"/>
          </a:p>
        </p:txBody>
      </p:sp>
    </p:spTree>
    <p:extLst>
      <p:ext uri="{BB962C8B-B14F-4D97-AF65-F5344CB8AC3E}">
        <p14:creationId xmlns:p14="http://schemas.microsoft.com/office/powerpoint/2010/main" val="102171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Helse- og omsorgsdepartementet, Arbeidsdepartementet, Kunnskapsdepartementet og Justis- og politidepartementet</a:t>
            </a:r>
            <a:endParaRPr lang="nb-NO" dirty="0"/>
          </a:p>
        </p:txBody>
      </p:sp>
      <p:sp>
        <p:nvSpPr>
          <p:cNvPr id="4" name="Plassholder for lysbildenummer 3"/>
          <p:cNvSpPr>
            <a:spLocks noGrp="1"/>
          </p:cNvSpPr>
          <p:nvPr>
            <p:ph type="sldNum" sz="quarter" idx="10"/>
          </p:nvPr>
        </p:nvSpPr>
        <p:spPr/>
        <p:txBody>
          <a:bodyPr/>
          <a:lstStyle/>
          <a:p>
            <a:fld id="{E68D78E3-6267-4EA7-BD4C-698E056EBE9E}" type="slidenum">
              <a:rPr lang="nb-NO" smtClean="0"/>
              <a:t>11</a:t>
            </a:fld>
            <a:endParaRPr lang="nb-NO"/>
          </a:p>
        </p:txBody>
      </p:sp>
    </p:spTree>
    <p:extLst>
      <p:ext uri="{BB962C8B-B14F-4D97-AF65-F5344CB8AC3E}">
        <p14:creationId xmlns:p14="http://schemas.microsoft.com/office/powerpoint/2010/main" val="337086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Definisjonen krever Gård – her er vi romslige i definisjonen og ser også til helheten i tilbudet</a:t>
            </a:r>
          </a:p>
          <a:p>
            <a:endParaRPr lang="nb-NO" dirty="0"/>
          </a:p>
          <a:p>
            <a:r>
              <a:rPr lang="nb-NO" dirty="0"/>
              <a:t>Kravene i standardene er tydelige og må oppfylles.</a:t>
            </a:r>
          </a:p>
          <a:p>
            <a:endParaRPr lang="nb-NO" dirty="0"/>
          </a:p>
          <a:p>
            <a:r>
              <a:rPr lang="nb-NO" dirty="0"/>
              <a:t>Egenrevisjonen – si noe om KSL systemet. Hva ligger i det for den vanlige bonde og hva er det for en IPT bonde</a:t>
            </a:r>
          </a:p>
          <a:p>
            <a:endParaRPr lang="nb-NO" dirty="0"/>
          </a:p>
          <a:p>
            <a:r>
              <a:rPr lang="nb-NO" dirty="0"/>
              <a:t>Krav til dokumentasjon av lukking av avvik. </a:t>
            </a:r>
          </a:p>
          <a:p>
            <a:endParaRPr lang="nb-NO" dirty="0"/>
          </a:p>
          <a:p>
            <a:r>
              <a:rPr lang="nb-NO" dirty="0"/>
              <a:t>BEHANDLINGSRUTINER:</a:t>
            </a:r>
          </a:p>
          <a:p>
            <a:r>
              <a:rPr lang="nb-NO" dirty="0"/>
              <a:t>1- egenrevisjon</a:t>
            </a:r>
          </a:p>
          <a:p>
            <a:r>
              <a:rPr lang="nb-NO" dirty="0"/>
              <a:t>2- lukking av egne avvik</a:t>
            </a:r>
          </a:p>
          <a:p>
            <a:r>
              <a:rPr lang="nb-NO" dirty="0"/>
              <a:t>3- revisjonsbesøk</a:t>
            </a:r>
          </a:p>
          <a:p>
            <a:r>
              <a:rPr lang="nb-NO" dirty="0"/>
              <a:t>4- vurdering av rapport</a:t>
            </a:r>
          </a:p>
          <a:p>
            <a:r>
              <a:rPr lang="nb-NO" dirty="0"/>
              <a:t>4a- brev om avvik som må lukkes</a:t>
            </a:r>
          </a:p>
          <a:p>
            <a:r>
              <a:rPr lang="nb-NO" dirty="0"/>
              <a:t>4b- dokumentere lukking av avvik</a:t>
            </a:r>
          </a:p>
          <a:p>
            <a:r>
              <a:rPr lang="nb-NO" dirty="0"/>
              <a:t>5- godkjenning</a:t>
            </a:r>
          </a:p>
        </p:txBody>
      </p:sp>
      <p:sp>
        <p:nvSpPr>
          <p:cNvPr id="4" name="Plassholder for lysbildenummer 3"/>
          <p:cNvSpPr>
            <a:spLocks noGrp="1"/>
          </p:cNvSpPr>
          <p:nvPr>
            <p:ph type="sldNum" sz="quarter" idx="10"/>
          </p:nvPr>
        </p:nvSpPr>
        <p:spPr/>
        <p:txBody>
          <a:bodyPr/>
          <a:lstStyle/>
          <a:p>
            <a:fld id="{D2BE89A3-DC73-4BC4-ACF8-BDD4B4FED825}"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109085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E2CB18F-1B0F-4D5F-BE2D-6CC7C0E23991}" type="slidenum">
              <a:rPr lang="nb-NO" smtClean="0"/>
              <a:t>14</a:t>
            </a:fld>
            <a:endParaRPr lang="nb-NO"/>
          </a:p>
        </p:txBody>
      </p:sp>
    </p:spTree>
    <p:extLst>
      <p:ext uri="{BB962C8B-B14F-4D97-AF65-F5344CB8AC3E}">
        <p14:creationId xmlns:p14="http://schemas.microsoft.com/office/powerpoint/2010/main" val="17683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5" name="Rektangel 14"/>
          <p:cNvSpPr/>
          <p:nvPr userDrawn="1"/>
        </p:nvSpPr>
        <p:spPr>
          <a:xfrm>
            <a:off x="269874" y="5015427"/>
            <a:ext cx="8479060" cy="1585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540067" y="5209851"/>
            <a:ext cx="6483191" cy="697289"/>
          </a:xfrm>
        </p:spPr>
        <p:txBody>
          <a:bodyPr anchor="b" anchorCtr="0">
            <a:normAutofit/>
          </a:bodyPr>
          <a:lstStyle>
            <a:lvl1pPr algn="l">
              <a:defRPr sz="2400" b="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540068" y="6034356"/>
            <a:ext cx="6483191" cy="180023"/>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14" name="Plassholder for bilde 13"/>
          <p:cNvSpPr>
            <a:spLocks noGrp="1"/>
          </p:cNvSpPr>
          <p:nvPr>
            <p:ph type="pic" sz="quarter" idx="10" hasCustomPrompt="1"/>
          </p:nvPr>
        </p:nvSpPr>
        <p:spPr>
          <a:xfrm>
            <a:off x="269874" y="1036930"/>
            <a:ext cx="8475394" cy="3978497"/>
          </a:xfrm>
          <a:blipFill>
            <a:blip r:embed="rId2"/>
            <a:stretch>
              <a:fillRect/>
            </a:stretch>
          </a:blipFill>
        </p:spPr>
        <p:txBody>
          <a:bodyPr bIns="1080000" anchor="ctr" anchorCtr="1"/>
          <a:lstStyle>
            <a:lvl1pPr marL="1587" indent="0">
              <a:buNone/>
              <a:defRPr>
                <a:solidFill>
                  <a:schemeClr val="bg1"/>
                </a:solidFill>
              </a:defRPr>
            </a:lvl1pPr>
          </a:lstStyle>
          <a:p>
            <a:r>
              <a:rPr lang="nb-NO" dirty="0"/>
              <a:t>Trykk for å endre bilde</a:t>
            </a:r>
          </a:p>
        </p:txBody>
      </p:sp>
      <p:cxnSp>
        <p:nvCxnSpPr>
          <p:cNvPr id="17" name="Rett linje 16"/>
          <p:cNvCxnSpPr/>
          <p:nvPr userDrawn="1"/>
        </p:nvCxnSpPr>
        <p:spPr>
          <a:xfrm>
            <a:off x="540067" y="6253982"/>
            <a:ext cx="64808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208" y="5594405"/>
            <a:ext cx="1799792" cy="1263595"/>
          </a:xfrm>
          <a:prstGeom prst="rect">
            <a:avLst/>
          </a:prstGeom>
        </p:spPr>
      </p:pic>
    </p:spTree>
    <p:extLst>
      <p:ext uri="{BB962C8B-B14F-4D97-AF65-F5344CB8AC3E}">
        <p14:creationId xmlns:p14="http://schemas.microsoft.com/office/powerpoint/2010/main" val="32533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8" name="Plassholder for dato 7"/>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9" name="Plassholder for bunntekst 8"/>
          <p:cNvSpPr>
            <a:spLocks noGrp="1"/>
          </p:cNvSpPr>
          <p:nvPr>
            <p:ph type="ftr" sz="quarter" idx="11"/>
          </p:nvPr>
        </p:nvSpPr>
        <p:spPr/>
        <p:txBody>
          <a:bodyPr/>
          <a:lstStyle/>
          <a:p>
            <a:r>
              <a:rPr lang="nb-NO"/>
              <a:t>hovedtittel på foredrag</a:t>
            </a:r>
            <a:endParaRPr lang="nb-NO" dirty="0"/>
          </a:p>
        </p:txBody>
      </p:sp>
      <p:sp>
        <p:nvSpPr>
          <p:cNvPr id="10" name="Plassholder for lysbildenummer 9"/>
          <p:cNvSpPr>
            <a:spLocks noGrp="1"/>
          </p:cNvSpPr>
          <p:nvPr>
            <p:ph type="sldNum" sz="quarter" idx="12"/>
          </p:nvPr>
        </p:nvSpPr>
        <p:spPr/>
        <p:txBody>
          <a:bodyPr/>
          <a:lstStyle/>
          <a:p>
            <a:fld id="{EB0C40D1-22DF-4001-9BD2-16FAB0B08070}" type="slidenum">
              <a:rPr lang="nb-NO" smtClean="0"/>
              <a:pPr/>
              <a:t>‹#›</a:t>
            </a:fld>
            <a:endParaRPr lang="nb-NO"/>
          </a:p>
        </p:txBody>
      </p:sp>
    </p:spTree>
    <p:extLst>
      <p:ext uri="{BB962C8B-B14F-4D97-AF65-F5344CB8AC3E}">
        <p14:creationId xmlns:p14="http://schemas.microsoft.com/office/powerpoint/2010/main" val="351273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8AA2BB2C-ADA9-41AD-A968-AE24A938C7F2}" type="datetime4">
              <a:rPr lang="nb-NO" smtClean="0"/>
              <a:t>20. oktober 2019</a:t>
            </a:fld>
            <a:endParaRPr lang="nb-NO"/>
          </a:p>
        </p:txBody>
      </p:sp>
      <p:sp>
        <p:nvSpPr>
          <p:cNvPr id="4" name="Footer Placeholder 3"/>
          <p:cNvSpPr>
            <a:spLocks noGrp="1"/>
          </p:cNvSpPr>
          <p:nvPr>
            <p:ph type="ftr" sz="quarter" idx="11"/>
          </p:nvPr>
        </p:nvSpPr>
        <p:spPr/>
        <p:txBody>
          <a:bodyPr/>
          <a:lstStyle/>
          <a:p>
            <a:r>
              <a:rPr lang="nb-NO"/>
              <a:t>hovedtittel på foredrag</a:t>
            </a:r>
          </a:p>
        </p:txBody>
      </p:sp>
      <p:sp>
        <p:nvSpPr>
          <p:cNvPr id="5" name="Slide Number Placeholder 4"/>
          <p:cNvSpPr>
            <a:spLocks noGrp="1"/>
          </p:cNvSpPr>
          <p:nvPr>
            <p:ph type="sldNum" sz="quarter" idx="12"/>
          </p:nvPr>
        </p:nvSpPr>
        <p:spPr/>
        <p:txBody>
          <a:bodyPr/>
          <a:lstStyle/>
          <a:p>
            <a:fld id="{EB0C40D1-22DF-4001-9BD2-16FAB0B08070}" type="slidenum">
              <a:rPr lang="nb-NO" smtClean="0"/>
              <a:t>‹#›</a:t>
            </a:fld>
            <a:endParaRPr lang="nb-NO"/>
          </a:p>
        </p:txBody>
      </p:sp>
    </p:spTree>
    <p:extLst>
      <p:ext uri="{BB962C8B-B14F-4D97-AF65-F5344CB8AC3E}">
        <p14:creationId xmlns:p14="http://schemas.microsoft.com/office/powerpoint/2010/main" val="162353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1648D-4467-49D1-9FB5-01F05A1B60FF}" type="datetime4">
              <a:rPr lang="nb-NO" smtClean="0"/>
              <a:t>20. oktober 2019</a:t>
            </a:fld>
            <a:endParaRPr lang="nb-NO"/>
          </a:p>
        </p:txBody>
      </p:sp>
      <p:sp>
        <p:nvSpPr>
          <p:cNvPr id="3" name="Footer Placeholder 2"/>
          <p:cNvSpPr>
            <a:spLocks noGrp="1"/>
          </p:cNvSpPr>
          <p:nvPr>
            <p:ph type="ftr" sz="quarter" idx="11"/>
          </p:nvPr>
        </p:nvSpPr>
        <p:spPr/>
        <p:txBody>
          <a:bodyPr/>
          <a:lstStyle/>
          <a:p>
            <a:r>
              <a:rPr lang="nb-NO"/>
              <a:t>hovedtittel på foredrag</a:t>
            </a:r>
          </a:p>
        </p:txBody>
      </p:sp>
      <p:sp>
        <p:nvSpPr>
          <p:cNvPr id="4" name="Slide Number Placeholder 3"/>
          <p:cNvSpPr>
            <a:spLocks noGrp="1"/>
          </p:cNvSpPr>
          <p:nvPr>
            <p:ph type="sldNum" sz="quarter" idx="12"/>
          </p:nvPr>
        </p:nvSpPr>
        <p:spPr/>
        <p:txBody>
          <a:bodyPr/>
          <a:lstStyle/>
          <a:p>
            <a:fld id="{EB0C40D1-22DF-4001-9BD2-16FAB0B08070}" type="slidenum">
              <a:rPr lang="nb-NO" smtClean="0"/>
              <a:t>‹#›</a:t>
            </a:fld>
            <a:endParaRPr lang="nb-NO"/>
          </a:p>
        </p:txBody>
      </p:sp>
    </p:spTree>
    <p:extLst>
      <p:ext uri="{BB962C8B-B14F-4D97-AF65-F5344CB8AC3E}">
        <p14:creationId xmlns:p14="http://schemas.microsoft.com/office/powerpoint/2010/main" val="27438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Plassholder for dato 6"/>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8" name="Plassholder for bunntekst 7"/>
          <p:cNvSpPr>
            <a:spLocks noGrp="1"/>
          </p:cNvSpPr>
          <p:nvPr>
            <p:ph type="ftr" sz="quarter" idx="11"/>
          </p:nvPr>
        </p:nvSpPr>
        <p:spPr/>
        <p:txBody>
          <a:bodyPr/>
          <a:lstStyle/>
          <a:p>
            <a:r>
              <a:rPr lang="nb-NO"/>
              <a:t>hovedtittel på foredrag</a:t>
            </a:r>
            <a:endParaRPr lang="nb-NO" dirty="0"/>
          </a:p>
        </p:txBody>
      </p:sp>
      <p:sp>
        <p:nvSpPr>
          <p:cNvPr id="9" name="Plassholder for lysbildenummer 8"/>
          <p:cNvSpPr>
            <a:spLocks noGrp="1"/>
          </p:cNvSpPr>
          <p:nvPr>
            <p:ph type="sldNum" sz="quarter" idx="12"/>
          </p:nvPr>
        </p:nvSpPr>
        <p:spPr/>
        <p:txBody>
          <a:bodyPr/>
          <a:lstStyle/>
          <a:p>
            <a:fld id="{EB0C40D1-22DF-4001-9BD2-16FAB0B08070}" type="slidenum">
              <a:rPr lang="nb-NO" smtClean="0"/>
              <a:pPr/>
              <a:t>‹#›</a:t>
            </a:fld>
            <a:endParaRPr lang="nb-NO"/>
          </a:p>
        </p:txBody>
      </p:sp>
    </p:spTree>
    <p:extLst>
      <p:ext uri="{BB962C8B-B14F-4D97-AF65-F5344CB8AC3E}">
        <p14:creationId xmlns:p14="http://schemas.microsoft.com/office/powerpoint/2010/main" val="189154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med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270033" y="1965846"/>
            <a:ext cx="8471859" cy="230739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Plassholder for dato 6"/>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8" name="Plassholder for bunntekst 7"/>
          <p:cNvSpPr>
            <a:spLocks noGrp="1"/>
          </p:cNvSpPr>
          <p:nvPr>
            <p:ph type="ftr" sz="quarter" idx="11"/>
          </p:nvPr>
        </p:nvSpPr>
        <p:spPr/>
        <p:txBody>
          <a:bodyPr/>
          <a:lstStyle/>
          <a:p>
            <a:r>
              <a:rPr lang="nb-NO"/>
              <a:t>hovedtittel på foredrag</a:t>
            </a:r>
            <a:endParaRPr lang="nb-NO" dirty="0"/>
          </a:p>
        </p:txBody>
      </p:sp>
      <p:sp>
        <p:nvSpPr>
          <p:cNvPr id="9" name="Plassholder for lysbildenummer 8"/>
          <p:cNvSpPr>
            <a:spLocks noGrp="1"/>
          </p:cNvSpPr>
          <p:nvPr>
            <p:ph type="sldNum" sz="quarter" idx="12"/>
          </p:nvPr>
        </p:nvSpPr>
        <p:spPr/>
        <p:txBody>
          <a:bodyPr/>
          <a:lstStyle/>
          <a:p>
            <a:fld id="{EB0C40D1-22DF-4001-9BD2-16FAB0B08070}" type="slidenum">
              <a:rPr lang="nb-NO" smtClean="0"/>
              <a:pPr/>
              <a:t>‹#›</a:t>
            </a:fld>
            <a:endParaRPr lang="nb-NO"/>
          </a:p>
        </p:txBody>
      </p:sp>
      <p:sp>
        <p:nvSpPr>
          <p:cNvPr id="5" name="Plassholder for bilde 4"/>
          <p:cNvSpPr>
            <a:spLocks noGrp="1"/>
          </p:cNvSpPr>
          <p:nvPr>
            <p:ph type="pic" sz="quarter" idx="13" hasCustomPrompt="1"/>
          </p:nvPr>
        </p:nvSpPr>
        <p:spPr>
          <a:xfrm>
            <a:off x="269875" y="4484831"/>
            <a:ext cx="8472017" cy="2117065"/>
          </a:xfrm>
          <a:blipFill>
            <a:blip r:embed="rId2"/>
            <a:stretch>
              <a:fillRect/>
            </a:stretch>
          </a:blipFill>
        </p:spPr>
        <p:txBody>
          <a:bodyPr bIns="1080000" anchor="ctr" anchorCtr="1"/>
          <a:lstStyle>
            <a:lvl1pPr marL="1587" indent="0">
              <a:buNone/>
              <a:defRPr>
                <a:solidFill>
                  <a:schemeClr val="bg1"/>
                </a:solidFill>
              </a:defRPr>
            </a:lvl1pPr>
          </a:lstStyle>
          <a:p>
            <a:r>
              <a:rPr lang="nb-NO" dirty="0"/>
              <a:t>Trykk for å endre bilde</a:t>
            </a:r>
          </a:p>
        </p:txBody>
      </p:sp>
    </p:spTree>
    <p:extLst>
      <p:ext uri="{BB962C8B-B14F-4D97-AF65-F5344CB8AC3E}">
        <p14:creationId xmlns:p14="http://schemas.microsoft.com/office/powerpoint/2010/main" val="36700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8" name="Plassholder for bunntekst 7"/>
          <p:cNvSpPr>
            <a:spLocks noGrp="1"/>
          </p:cNvSpPr>
          <p:nvPr>
            <p:ph type="ftr" sz="quarter" idx="11"/>
          </p:nvPr>
        </p:nvSpPr>
        <p:spPr/>
        <p:txBody>
          <a:bodyPr/>
          <a:lstStyle/>
          <a:p>
            <a:r>
              <a:rPr lang="nb-NO"/>
              <a:t>hovedtittel på foredrag</a:t>
            </a:r>
            <a:endParaRPr lang="nb-NO" dirty="0"/>
          </a:p>
        </p:txBody>
      </p:sp>
      <p:sp>
        <p:nvSpPr>
          <p:cNvPr id="9" name="Plassholder for lysbildenummer 8"/>
          <p:cNvSpPr>
            <a:spLocks noGrp="1"/>
          </p:cNvSpPr>
          <p:nvPr>
            <p:ph type="sldNum" sz="quarter" idx="12"/>
          </p:nvPr>
        </p:nvSpPr>
        <p:spPr/>
        <p:txBody>
          <a:bodyPr/>
          <a:lstStyle/>
          <a:p>
            <a:fld id="{EB0C40D1-22DF-4001-9BD2-16FAB0B08070}" type="slidenum">
              <a:rPr lang="nb-NO" smtClean="0"/>
              <a:pPr/>
              <a:t>‹#›</a:t>
            </a:fld>
            <a:endParaRPr lang="nb-NO"/>
          </a:p>
        </p:txBody>
      </p:sp>
    </p:spTree>
    <p:extLst>
      <p:ext uri="{BB962C8B-B14F-4D97-AF65-F5344CB8AC3E}">
        <p14:creationId xmlns:p14="http://schemas.microsoft.com/office/powerpoint/2010/main" val="198218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70034" y="1965846"/>
            <a:ext cx="4147719" cy="424133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594123" y="1965846"/>
            <a:ext cx="4147769" cy="424133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dato 7"/>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9" name="Plassholder for bunntekst 8"/>
          <p:cNvSpPr>
            <a:spLocks noGrp="1"/>
          </p:cNvSpPr>
          <p:nvPr>
            <p:ph type="ftr" sz="quarter" idx="11"/>
          </p:nvPr>
        </p:nvSpPr>
        <p:spPr/>
        <p:txBody>
          <a:bodyPr/>
          <a:lstStyle/>
          <a:p>
            <a:r>
              <a:rPr lang="nb-NO"/>
              <a:t>hovedtittel på foredrag</a:t>
            </a:r>
            <a:endParaRPr lang="nb-NO" dirty="0"/>
          </a:p>
        </p:txBody>
      </p:sp>
      <p:sp>
        <p:nvSpPr>
          <p:cNvPr id="10" name="Plassholder for lysbildenummer 9"/>
          <p:cNvSpPr>
            <a:spLocks noGrp="1"/>
          </p:cNvSpPr>
          <p:nvPr>
            <p:ph type="sldNum" sz="quarter" idx="12"/>
          </p:nvPr>
        </p:nvSpPr>
        <p:spPr/>
        <p:txBody>
          <a:bodyPr/>
          <a:lstStyle/>
          <a:p>
            <a:fld id="{EB0C40D1-22DF-4001-9BD2-16FAB0B08070}" type="slidenum">
              <a:rPr lang="nb-NO" smtClean="0"/>
              <a:pPr/>
              <a:t>‹#›</a:t>
            </a:fld>
            <a:endParaRPr lang="nb-NO"/>
          </a:p>
        </p:txBody>
      </p:sp>
    </p:spTree>
    <p:extLst>
      <p:ext uri="{BB962C8B-B14F-4D97-AF65-F5344CB8AC3E}">
        <p14:creationId xmlns:p14="http://schemas.microsoft.com/office/powerpoint/2010/main" val="7887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70034" y="1965846"/>
            <a:ext cx="4147719" cy="424133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dato 7"/>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9" name="Plassholder for bunntekst 8"/>
          <p:cNvSpPr>
            <a:spLocks noGrp="1"/>
          </p:cNvSpPr>
          <p:nvPr>
            <p:ph type="ftr" sz="quarter" idx="11"/>
          </p:nvPr>
        </p:nvSpPr>
        <p:spPr/>
        <p:txBody>
          <a:bodyPr/>
          <a:lstStyle/>
          <a:p>
            <a:r>
              <a:rPr lang="nb-NO"/>
              <a:t>hovedtittel på foredrag</a:t>
            </a:r>
            <a:endParaRPr lang="nb-NO" dirty="0"/>
          </a:p>
        </p:txBody>
      </p:sp>
      <p:sp>
        <p:nvSpPr>
          <p:cNvPr id="10" name="Plassholder for lysbildenummer 9"/>
          <p:cNvSpPr>
            <a:spLocks noGrp="1"/>
          </p:cNvSpPr>
          <p:nvPr>
            <p:ph type="sldNum" sz="quarter" idx="12"/>
          </p:nvPr>
        </p:nvSpPr>
        <p:spPr/>
        <p:txBody>
          <a:bodyPr/>
          <a:lstStyle/>
          <a:p>
            <a:fld id="{EB0C40D1-22DF-4001-9BD2-16FAB0B08070}" type="slidenum">
              <a:rPr lang="nb-NO" smtClean="0"/>
              <a:pPr/>
              <a:t>‹#›</a:t>
            </a:fld>
            <a:endParaRPr lang="nb-NO"/>
          </a:p>
        </p:txBody>
      </p:sp>
      <p:sp>
        <p:nvSpPr>
          <p:cNvPr id="11" name="Plassholder for bilde 10"/>
          <p:cNvSpPr>
            <a:spLocks noGrp="1"/>
          </p:cNvSpPr>
          <p:nvPr>
            <p:ph type="pic" sz="quarter" idx="13" hasCustomPrompt="1"/>
          </p:nvPr>
        </p:nvSpPr>
        <p:spPr>
          <a:xfrm>
            <a:off x="4594124" y="1965846"/>
            <a:ext cx="4147769" cy="4241330"/>
          </a:xfrm>
          <a:prstGeom prst="rect">
            <a:avLst/>
          </a:prstGeom>
          <a:blipFill>
            <a:blip r:embed="rId2"/>
            <a:stretch>
              <a:fillRect/>
            </a:stretch>
          </a:blipFill>
        </p:spPr>
        <p:txBody>
          <a:bodyPr lIns="0" tIns="0" rIns="0" bIns="1080000" anchor="ctr" anchorCtr="1"/>
          <a:lstStyle>
            <a:lvl1pPr marL="1587" indent="0">
              <a:buNone/>
              <a:defRPr>
                <a:solidFill>
                  <a:schemeClr val="bg1"/>
                </a:solidFill>
              </a:defRPr>
            </a:lvl1pPr>
          </a:lstStyle>
          <a:p>
            <a:r>
              <a:rPr lang="nb-NO" dirty="0"/>
              <a:t>Trykk for å endre bildet</a:t>
            </a:r>
          </a:p>
        </p:txBody>
      </p:sp>
    </p:spTree>
    <p:extLst>
      <p:ext uri="{BB962C8B-B14F-4D97-AF65-F5344CB8AC3E}">
        <p14:creationId xmlns:p14="http://schemas.microsoft.com/office/powerpoint/2010/main" val="15411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8" name="Plassholder for dato 7"/>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9" name="Plassholder for bunntekst 8"/>
          <p:cNvSpPr>
            <a:spLocks noGrp="1"/>
          </p:cNvSpPr>
          <p:nvPr>
            <p:ph type="ftr" sz="quarter" idx="11"/>
          </p:nvPr>
        </p:nvSpPr>
        <p:spPr/>
        <p:txBody>
          <a:bodyPr/>
          <a:lstStyle/>
          <a:p>
            <a:r>
              <a:rPr lang="nb-NO"/>
              <a:t>hovedtittel på foredrag</a:t>
            </a:r>
            <a:endParaRPr lang="nb-NO" dirty="0"/>
          </a:p>
        </p:txBody>
      </p:sp>
      <p:sp>
        <p:nvSpPr>
          <p:cNvPr id="10" name="Plassholder for lysbildenummer 9"/>
          <p:cNvSpPr>
            <a:spLocks noGrp="1"/>
          </p:cNvSpPr>
          <p:nvPr>
            <p:ph type="sldNum" sz="quarter" idx="12"/>
          </p:nvPr>
        </p:nvSpPr>
        <p:spPr/>
        <p:txBody>
          <a:bodyPr/>
          <a:lstStyle/>
          <a:p>
            <a:fld id="{EB0C40D1-22DF-4001-9BD2-16FAB0B08070}" type="slidenum">
              <a:rPr lang="nb-NO" smtClean="0"/>
              <a:pPr/>
              <a:t>‹#›</a:t>
            </a:fld>
            <a:endParaRPr lang="nb-NO"/>
          </a:p>
        </p:txBody>
      </p:sp>
      <p:sp>
        <p:nvSpPr>
          <p:cNvPr id="11" name="Plassholder for bilde 10"/>
          <p:cNvSpPr>
            <a:spLocks noGrp="1"/>
          </p:cNvSpPr>
          <p:nvPr>
            <p:ph type="pic" sz="quarter" idx="13" hasCustomPrompt="1"/>
          </p:nvPr>
        </p:nvSpPr>
        <p:spPr>
          <a:xfrm>
            <a:off x="270034" y="2034254"/>
            <a:ext cx="8471858" cy="4554569"/>
          </a:xfrm>
          <a:prstGeom prst="rect">
            <a:avLst/>
          </a:prstGeom>
          <a:blipFill>
            <a:blip r:embed="rId2"/>
            <a:stretch>
              <a:fillRect/>
            </a:stretch>
          </a:blipFill>
        </p:spPr>
        <p:txBody>
          <a:bodyPr lIns="0" tIns="0" rIns="0" bIns="1080000" anchor="ctr" anchorCtr="1"/>
          <a:lstStyle>
            <a:lvl1pPr marL="1587" indent="0">
              <a:buNone/>
              <a:defRPr>
                <a:solidFill>
                  <a:schemeClr val="tx1"/>
                </a:solidFill>
              </a:defRPr>
            </a:lvl1pPr>
          </a:lstStyle>
          <a:p>
            <a:r>
              <a:rPr lang="nb-NO" dirty="0"/>
              <a:t>Trykk for å endre bildet</a:t>
            </a:r>
          </a:p>
        </p:txBody>
      </p:sp>
    </p:spTree>
    <p:extLst>
      <p:ext uri="{BB962C8B-B14F-4D97-AF65-F5344CB8AC3E}">
        <p14:creationId xmlns:p14="http://schemas.microsoft.com/office/powerpoint/2010/main" val="284596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034" y="1681163"/>
            <a:ext cx="414771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270034" y="2505075"/>
            <a:ext cx="4147719"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594173" y="1681163"/>
            <a:ext cx="414771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594173" y="2505075"/>
            <a:ext cx="4147719"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09F5D9E6-7E86-4520-9321-B5FAD8B6BE70}" type="datetime4">
              <a:rPr lang="nb-NO" smtClean="0"/>
              <a:t>20. oktober 2019</a:t>
            </a:fld>
            <a:endParaRPr lang="nb-NO"/>
          </a:p>
        </p:txBody>
      </p:sp>
      <p:sp>
        <p:nvSpPr>
          <p:cNvPr id="8" name="Footer Placeholder 7"/>
          <p:cNvSpPr>
            <a:spLocks noGrp="1"/>
          </p:cNvSpPr>
          <p:nvPr>
            <p:ph type="ftr" sz="quarter" idx="11"/>
          </p:nvPr>
        </p:nvSpPr>
        <p:spPr/>
        <p:txBody>
          <a:bodyPr/>
          <a:lstStyle/>
          <a:p>
            <a:r>
              <a:rPr lang="nb-NO"/>
              <a:t>hovedtittel på foredrag</a:t>
            </a:r>
          </a:p>
        </p:txBody>
      </p:sp>
      <p:sp>
        <p:nvSpPr>
          <p:cNvPr id="9" name="Slide Number Placeholder 8"/>
          <p:cNvSpPr>
            <a:spLocks noGrp="1"/>
          </p:cNvSpPr>
          <p:nvPr>
            <p:ph type="sldNum" sz="quarter" idx="12"/>
          </p:nvPr>
        </p:nvSpPr>
        <p:spPr/>
        <p:txBody>
          <a:bodyPr/>
          <a:lstStyle/>
          <a:p>
            <a:fld id="{EB0C40D1-22DF-4001-9BD2-16FAB0B08070}"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0956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informasj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8" name="Plassholder for dato 7"/>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9" name="Plassholder for bunntekst 8"/>
          <p:cNvSpPr>
            <a:spLocks noGrp="1"/>
          </p:cNvSpPr>
          <p:nvPr>
            <p:ph type="ftr" sz="quarter" idx="11"/>
          </p:nvPr>
        </p:nvSpPr>
        <p:spPr/>
        <p:txBody>
          <a:bodyPr/>
          <a:lstStyle/>
          <a:p>
            <a:r>
              <a:rPr lang="nb-NO"/>
              <a:t>hovedtittel på foredrag</a:t>
            </a:r>
            <a:endParaRPr lang="nb-NO" dirty="0"/>
          </a:p>
        </p:txBody>
      </p:sp>
      <p:sp>
        <p:nvSpPr>
          <p:cNvPr id="10" name="Plassholder for lysbildenummer 9"/>
          <p:cNvSpPr>
            <a:spLocks noGrp="1"/>
          </p:cNvSpPr>
          <p:nvPr>
            <p:ph type="sldNum" sz="quarter" idx="12"/>
          </p:nvPr>
        </p:nvSpPr>
        <p:spPr/>
        <p:txBody>
          <a:bodyPr/>
          <a:lstStyle/>
          <a:p>
            <a:fld id="{EB0C40D1-22DF-4001-9BD2-16FAB0B08070}" type="slidenum">
              <a:rPr lang="nb-NO" smtClean="0"/>
              <a:pPr/>
              <a:t>‹#›</a:t>
            </a:fld>
            <a:endParaRPr lang="nb-NO"/>
          </a:p>
        </p:txBody>
      </p:sp>
      <p:sp>
        <p:nvSpPr>
          <p:cNvPr id="7" name="TekstSylinder 6"/>
          <p:cNvSpPr txBox="1"/>
          <p:nvPr userDrawn="1"/>
        </p:nvSpPr>
        <p:spPr>
          <a:xfrm>
            <a:off x="6012252" y="5117673"/>
            <a:ext cx="2655417" cy="1253869"/>
          </a:xfrm>
          <a:prstGeom prst="rect">
            <a:avLst/>
          </a:prstGeom>
          <a:noFill/>
        </p:spPr>
        <p:txBody>
          <a:bodyPr wrap="square" rtlCol="0">
            <a:spAutoFit/>
          </a:bodyPr>
          <a:lstStyle/>
          <a:p>
            <a:pPr algn="r">
              <a:lnSpc>
                <a:spcPct val="120000"/>
              </a:lnSpc>
            </a:pPr>
            <a:r>
              <a:rPr lang="nb-NO" sz="1600" b="1" dirty="0">
                <a:solidFill>
                  <a:schemeClr val="bg1"/>
                </a:solidFill>
              </a:rPr>
              <a:t>MATMERK</a:t>
            </a:r>
          </a:p>
          <a:p>
            <a:pPr algn="r">
              <a:lnSpc>
                <a:spcPct val="120000"/>
              </a:lnSpc>
            </a:pPr>
            <a:r>
              <a:rPr lang="nb-NO" sz="1200" dirty="0">
                <a:solidFill>
                  <a:schemeClr val="bg1"/>
                </a:solidFill>
              </a:rPr>
              <a:t>Pb 487 Sentrum, 0105 OSLO </a:t>
            </a:r>
          </a:p>
          <a:p>
            <a:pPr algn="r">
              <a:lnSpc>
                <a:spcPct val="120000"/>
              </a:lnSpc>
            </a:pPr>
            <a:r>
              <a:rPr lang="nb-NO" sz="1200" dirty="0">
                <a:solidFill>
                  <a:schemeClr val="bg1"/>
                </a:solidFill>
              </a:rPr>
              <a:t>Telefon: 24 14 83 00 </a:t>
            </a:r>
          </a:p>
          <a:p>
            <a:pPr algn="r">
              <a:lnSpc>
                <a:spcPct val="120000"/>
              </a:lnSpc>
            </a:pPr>
            <a:r>
              <a:rPr lang="nb-NO" sz="1200" dirty="0">
                <a:solidFill>
                  <a:schemeClr val="bg1"/>
                </a:solidFill>
              </a:rPr>
              <a:t>E-post: post@matmerk.no </a:t>
            </a:r>
            <a:r>
              <a:rPr lang="nb-NO" sz="1200" b="1" dirty="0">
                <a:solidFill>
                  <a:schemeClr val="bg1"/>
                </a:solidFill>
              </a:rPr>
              <a:t>www.matmerk.no</a:t>
            </a:r>
          </a:p>
        </p:txBody>
      </p:sp>
      <p:sp>
        <p:nvSpPr>
          <p:cNvPr id="13" name="Plassholder for tekst 12"/>
          <p:cNvSpPr>
            <a:spLocks noGrp="1"/>
          </p:cNvSpPr>
          <p:nvPr>
            <p:ph type="body" sz="quarter" idx="13" hasCustomPrompt="1"/>
          </p:nvPr>
        </p:nvSpPr>
        <p:spPr>
          <a:xfrm>
            <a:off x="424853" y="5414962"/>
            <a:ext cx="2967418" cy="1062038"/>
          </a:xfrm>
        </p:spPr>
        <p:txBody>
          <a:bodyPr>
            <a:normAutofit/>
          </a:bodyPr>
          <a:lstStyle>
            <a:lvl1pPr marL="1587" indent="0">
              <a:lnSpc>
                <a:spcPct val="120000"/>
              </a:lnSpc>
              <a:spcBef>
                <a:spcPts val="0"/>
              </a:spcBef>
              <a:buNone/>
              <a:defRPr sz="1200">
                <a:solidFill>
                  <a:schemeClr val="bg1"/>
                </a:solidFill>
              </a:defRPr>
            </a:lvl1pPr>
          </a:lstStyle>
          <a:p>
            <a:pPr lvl="0"/>
            <a:r>
              <a:rPr lang="nb-NO" dirty="0"/>
              <a:t>Navn</a:t>
            </a:r>
          </a:p>
          <a:p>
            <a:pPr lvl="0"/>
            <a:r>
              <a:rPr lang="nb-NO" dirty="0"/>
              <a:t>Adresse</a:t>
            </a:r>
          </a:p>
          <a:p>
            <a:pPr lvl="0"/>
            <a:r>
              <a:rPr lang="nb-NO" dirty="0"/>
              <a:t>Telefon</a:t>
            </a:r>
          </a:p>
          <a:p>
            <a:pPr lvl="0"/>
            <a:r>
              <a:rPr lang="nb-NO" dirty="0"/>
              <a:t>www.navn.no</a:t>
            </a:r>
          </a:p>
        </p:txBody>
      </p:sp>
      <p:sp>
        <p:nvSpPr>
          <p:cNvPr id="15" name="Plassholder for tekst 14"/>
          <p:cNvSpPr>
            <a:spLocks noGrp="1"/>
          </p:cNvSpPr>
          <p:nvPr>
            <p:ph type="body" sz="quarter" idx="14" hasCustomPrompt="1"/>
          </p:nvPr>
        </p:nvSpPr>
        <p:spPr>
          <a:xfrm>
            <a:off x="424853" y="5043487"/>
            <a:ext cx="2967418" cy="371475"/>
          </a:xfrm>
        </p:spPr>
        <p:txBody>
          <a:bodyPr anchor="b" anchorCtr="0"/>
          <a:lstStyle>
            <a:lvl1pPr marL="1587" indent="0">
              <a:buNone/>
              <a:defRPr b="1">
                <a:solidFill>
                  <a:schemeClr val="bg1"/>
                </a:solidFill>
              </a:defRPr>
            </a:lvl1pPr>
          </a:lstStyle>
          <a:p>
            <a:pPr lvl="0"/>
            <a:r>
              <a:rPr lang="nb-NO" dirty="0"/>
              <a:t>Navn på gård</a:t>
            </a:r>
          </a:p>
        </p:txBody>
      </p:sp>
    </p:spTree>
    <p:extLst>
      <p:ext uri="{BB962C8B-B14F-4D97-AF65-F5344CB8AC3E}">
        <p14:creationId xmlns:p14="http://schemas.microsoft.com/office/powerpoint/2010/main" val="393235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034" y="488887"/>
            <a:ext cx="8471859" cy="796706"/>
          </a:xfrm>
          <a:prstGeom prst="rect">
            <a:avLst/>
          </a:prstGeom>
        </p:spPr>
        <p:txBody>
          <a:bodyPr vert="horz" lIns="0" tIns="0" rIns="0" bIns="0" rtlCol="0" anchor="b"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270033" y="1965846"/>
            <a:ext cx="8471859" cy="424133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3348418" y="270034"/>
            <a:ext cx="2057400" cy="162020"/>
          </a:xfrm>
          <a:prstGeom prst="rect">
            <a:avLst/>
          </a:prstGeom>
        </p:spPr>
        <p:txBody>
          <a:bodyPr vert="horz" lIns="0" tIns="0" rIns="0" bIns="0" rtlCol="0" anchor="t" anchorCtr="0">
            <a:normAutofit/>
          </a:bodyPr>
          <a:lstStyle>
            <a:lvl1pPr algn="l">
              <a:defRPr sz="750" cap="all" baseline="0">
                <a:solidFill>
                  <a:schemeClr val="accent1"/>
                </a:solidFill>
              </a:defRPr>
            </a:lvl1p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5" name="Footer Placeholder 4"/>
          <p:cNvSpPr>
            <a:spLocks noGrp="1"/>
          </p:cNvSpPr>
          <p:nvPr>
            <p:ph type="ftr" sz="quarter" idx="3"/>
          </p:nvPr>
        </p:nvSpPr>
        <p:spPr>
          <a:xfrm>
            <a:off x="270034" y="270034"/>
            <a:ext cx="2880360" cy="162020"/>
          </a:xfrm>
          <a:prstGeom prst="rect">
            <a:avLst/>
          </a:prstGeom>
        </p:spPr>
        <p:txBody>
          <a:bodyPr vert="horz" lIns="0" tIns="0" rIns="0" bIns="0" rtlCol="0" anchor="t" anchorCtr="0">
            <a:normAutofit/>
          </a:bodyPr>
          <a:lstStyle>
            <a:lvl1pPr algn="l">
              <a:defRPr sz="750" cap="all" baseline="0">
                <a:solidFill>
                  <a:schemeClr val="accent1"/>
                </a:solidFill>
              </a:defRPr>
            </a:lvl1pPr>
          </a:lstStyle>
          <a:p>
            <a:r>
              <a:rPr lang="nb-NO"/>
              <a:t>hovedtittel på foredrag</a:t>
            </a:r>
            <a:endParaRPr lang="nb-NO" dirty="0"/>
          </a:p>
        </p:txBody>
      </p:sp>
      <p:sp>
        <p:nvSpPr>
          <p:cNvPr id="6" name="Slide Number Placeholder 5"/>
          <p:cNvSpPr>
            <a:spLocks noGrp="1"/>
          </p:cNvSpPr>
          <p:nvPr>
            <p:ph type="sldNum" sz="quarter" idx="4"/>
          </p:nvPr>
        </p:nvSpPr>
        <p:spPr>
          <a:xfrm>
            <a:off x="8021802" y="270034"/>
            <a:ext cx="720090" cy="162020"/>
          </a:xfrm>
          <a:prstGeom prst="rect">
            <a:avLst/>
          </a:prstGeom>
        </p:spPr>
        <p:txBody>
          <a:bodyPr vert="horz" lIns="0" tIns="0" rIns="0" bIns="0" rtlCol="0" anchor="t" anchorCtr="0">
            <a:normAutofit/>
          </a:bodyPr>
          <a:lstStyle>
            <a:lvl1pPr algn="r">
              <a:defRPr sz="750" cap="all" baseline="0">
                <a:solidFill>
                  <a:schemeClr val="accent1"/>
                </a:solidFill>
              </a:defRPr>
            </a:lvl1pPr>
          </a:lstStyle>
          <a:p>
            <a:fld id="{EB0C40D1-22DF-4001-9BD2-16FAB0B08070}" type="slidenum">
              <a:rPr lang="nb-NO" smtClean="0"/>
              <a:pPr/>
              <a:t>‹#›</a:t>
            </a:fld>
            <a:endParaRPr lang="nb-NO"/>
          </a:p>
        </p:txBody>
      </p:sp>
      <p:cxnSp>
        <p:nvCxnSpPr>
          <p:cNvPr id="10" name="Rett linje 9"/>
          <p:cNvCxnSpPr/>
          <p:nvPr userDrawn="1"/>
        </p:nvCxnSpPr>
        <p:spPr>
          <a:xfrm>
            <a:off x="270033" y="1332167"/>
            <a:ext cx="84718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userDrawn="1"/>
        </p:nvCxnSpPr>
        <p:spPr>
          <a:xfrm>
            <a:off x="270034" y="6596025"/>
            <a:ext cx="84718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23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72" r:id="rId6"/>
    <p:sldLayoutId id="2147483674" r:id="rId7"/>
    <p:sldLayoutId id="2147483665" r:id="rId8"/>
    <p:sldLayoutId id="2147483675" r:id="rId9"/>
    <p:sldLayoutId id="2147483676" r:id="rId10"/>
    <p:sldLayoutId id="2147483666" r:id="rId11"/>
    <p:sldLayoutId id="2147483667" r:id="rId12"/>
  </p:sldLayoutIdLst>
  <p:hf sldNum="0"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975" indent="-17938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1pPr>
      <a:lvl2pPr marL="396000" indent="-180000" algn="l" defTabSz="914400" rtl="0" eaLnBrk="1" latinLnBrk="0" hangingPunct="1">
        <a:lnSpc>
          <a:spcPct val="90000"/>
        </a:lnSpc>
        <a:spcBef>
          <a:spcPts val="400"/>
        </a:spcBef>
        <a:buFont typeface="Arial" panose="020B0604020202020204" pitchFamily="34" charset="0"/>
        <a:buChar char="‒"/>
        <a:defRPr sz="1600" kern="1200">
          <a:solidFill>
            <a:schemeClr val="accent1"/>
          </a:solidFill>
          <a:latin typeface="+mn-lt"/>
          <a:ea typeface="+mn-ea"/>
          <a:cs typeface="+mn-cs"/>
        </a:defRPr>
      </a:lvl2pPr>
      <a:lvl3pPr marL="625475" indent="-179388" algn="l" defTabSz="914400" rtl="0" eaLnBrk="1" latinLnBrk="0" hangingPunct="1">
        <a:lnSpc>
          <a:spcPct val="90000"/>
        </a:lnSpc>
        <a:spcBef>
          <a:spcPts val="400"/>
        </a:spcBef>
        <a:buFont typeface="Arial" panose="020B0604020202020204" pitchFamily="34" charset="0"/>
        <a:buChar char="‒"/>
        <a:defRPr sz="1600" kern="1200">
          <a:solidFill>
            <a:schemeClr val="accent1"/>
          </a:solidFill>
          <a:latin typeface="+mn-lt"/>
          <a:ea typeface="+mn-ea"/>
          <a:cs typeface="+mn-cs"/>
        </a:defRPr>
      </a:lvl3pPr>
      <a:lvl4pPr marL="806450" indent="-179388" algn="l" defTabSz="914400" rtl="0" eaLnBrk="1" latinLnBrk="0" hangingPunct="1">
        <a:lnSpc>
          <a:spcPct val="90000"/>
        </a:lnSpc>
        <a:spcBef>
          <a:spcPts val="400"/>
        </a:spcBef>
        <a:buFont typeface="Arial" panose="020B0604020202020204" pitchFamily="34" charset="0"/>
        <a:buChar char="‒"/>
        <a:defRPr sz="1600" kern="1200">
          <a:solidFill>
            <a:schemeClr val="accent1"/>
          </a:solidFill>
          <a:latin typeface="+mn-lt"/>
          <a:ea typeface="+mn-ea"/>
          <a:cs typeface="+mn-cs"/>
        </a:defRPr>
      </a:lvl4pPr>
      <a:lvl5pPr marL="987425" indent="-179388" algn="l" defTabSz="914400" rtl="0" eaLnBrk="1" latinLnBrk="0" hangingPunct="1">
        <a:lnSpc>
          <a:spcPct val="90000"/>
        </a:lnSpc>
        <a:spcBef>
          <a:spcPts val="40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innp&#229;tunet.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ctrTitle"/>
          </p:nvPr>
        </p:nvSpPr>
        <p:spPr/>
        <p:txBody>
          <a:bodyPr/>
          <a:lstStyle/>
          <a:p>
            <a:r>
              <a:rPr lang="nb-NO" dirty="0"/>
              <a:t>Inn på tunet</a:t>
            </a:r>
          </a:p>
        </p:txBody>
      </p:sp>
      <p:sp>
        <p:nvSpPr>
          <p:cNvPr id="11" name="Undertittel 10"/>
          <p:cNvSpPr>
            <a:spLocks noGrp="1"/>
          </p:cNvSpPr>
          <p:nvPr>
            <p:ph type="subTitle" idx="1"/>
          </p:nvPr>
        </p:nvSpPr>
        <p:spPr/>
        <p:txBody>
          <a:bodyPr/>
          <a:lstStyle/>
          <a:p>
            <a:r>
              <a:rPr lang="nb-NO" dirty="0"/>
              <a:t>Gården som arena for positive opplevelser</a:t>
            </a:r>
          </a:p>
        </p:txBody>
      </p:sp>
      <p:sp>
        <p:nvSpPr>
          <p:cNvPr id="12" name="Plassholder for bilde 11"/>
          <p:cNvSpPr>
            <a:spLocks noGrp="1"/>
          </p:cNvSpPr>
          <p:nvPr>
            <p:ph type="pic" sz="quarter" idx="10"/>
          </p:nvPr>
        </p:nvSpPr>
        <p:spPr/>
      </p:sp>
    </p:spTree>
    <p:extLst>
      <p:ext uri="{BB962C8B-B14F-4D97-AF65-F5344CB8AC3E}">
        <p14:creationId xmlns:p14="http://schemas.microsoft.com/office/powerpoint/2010/main" val="427706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Barn og unge</a:t>
            </a:r>
          </a:p>
        </p:txBody>
      </p:sp>
      <p:sp>
        <p:nvSpPr>
          <p:cNvPr id="3" name="Plassholder for innhold 2"/>
          <p:cNvSpPr>
            <a:spLocks noGrp="1"/>
          </p:cNvSpPr>
          <p:nvPr>
            <p:ph idx="1"/>
          </p:nvPr>
        </p:nvSpPr>
        <p:spPr/>
        <p:txBody>
          <a:bodyPr/>
          <a:lstStyle/>
          <a:p>
            <a:pPr marL="0" indent="0">
              <a:buNone/>
            </a:pPr>
            <a:r>
              <a:rPr lang="nb-NO" dirty="0">
                <a:solidFill>
                  <a:srgbClr val="5B5B5B"/>
                </a:solidFill>
                <a:latin typeface="Arial" panose="020B0604020202020204" pitchFamily="34" charset="0"/>
              </a:rPr>
              <a:t>Inn på tunet tilbyr </a:t>
            </a:r>
            <a:r>
              <a:rPr lang="nb-NO" dirty="0" err="1">
                <a:solidFill>
                  <a:srgbClr val="5B5B5B"/>
                </a:solidFill>
                <a:latin typeface="Arial" panose="020B0604020202020204" pitchFamily="34" charset="0"/>
              </a:rPr>
              <a:t>bl.a</a:t>
            </a:r>
            <a:r>
              <a:rPr lang="nb-NO" dirty="0">
                <a:solidFill>
                  <a:srgbClr val="5B5B5B"/>
                </a:solidFill>
                <a:latin typeface="Arial" panose="020B0604020202020204" pitchFamily="34" charset="0"/>
              </a:rPr>
              <a:t>:</a:t>
            </a:r>
          </a:p>
          <a:p>
            <a:pPr marL="0" indent="0">
              <a:buNone/>
            </a:pPr>
            <a:endParaRPr lang="nb-NO" dirty="0">
              <a:solidFill>
                <a:srgbClr val="5B5B5B"/>
              </a:solidFill>
              <a:latin typeface="Arial" panose="020B0604020202020204" pitchFamily="34" charset="0"/>
            </a:endParaRPr>
          </a:p>
          <a:p>
            <a:pPr>
              <a:buFont typeface="Arial" panose="020B0604020202020204" pitchFamily="34" charset="0"/>
              <a:buChar char="•"/>
            </a:pPr>
            <a:r>
              <a:rPr lang="nb-NO" dirty="0">
                <a:solidFill>
                  <a:srgbClr val="5B5B5B"/>
                </a:solidFill>
                <a:latin typeface="Arial" panose="020B0604020202020204" pitchFamily="34" charset="0"/>
              </a:rPr>
              <a:t>Gårdsbarnehager</a:t>
            </a:r>
          </a:p>
          <a:p>
            <a:pPr>
              <a:buFont typeface="Arial" panose="020B0604020202020204" pitchFamily="34" charset="0"/>
              <a:buChar char="•"/>
            </a:pPr>
            <a:r>
              <a:rPr lang="nb-NO" dirty="0">
                <a:solidFill>
                  <a:srgbClr val="5B5B5B"/>
                </a:solidFill>
                <a:latin typeface="Arial" panose="020B0604020202020204" pitchFamily="34" charset="0"/>
              </a:rPr>
              <a:t>Skolefritidsordning og </a:t>
            </a:r>
            <a:r>
              <a:rPr lang="nb-NO" dirty="0" err="1">
                <a:solidFill>
                  <a:srgbClr val="5B5B5B"/>
                </a:solidFill>
                <a:latin typeface="Arial" panose="020B0604020202020204" pitchFamily="34" charset="0"/>
              </a:rPr>
              <a:t>fritidskativiteter</a:t>
            </a:r>
            <a:endParaRPr lang="nb-NO" dirty="0">
              <a:solidFill>
                <a:srgbClr val="5B5B5B"/>
              </a:solidFill>
              <a:latin typeface="Arial" panose="020B0604020202020204" pitchFamily="34" charset="0"/>
            </a:endParaRPr>
          </a:p>
          <a:p>
            <a:pPr>
              <a:buFont typeface="Arial" panose="020B0604020202020204" pitchFamily="34" charset="0"/>
              <a:buChar char="•"/>
            </a:pPr>
            <a:r>
              <a:rPr lang="nb-NO" dirty="0">
                <a:solidFill>
                  <a:srgbClr val="5B5B5B"/>
                </a:solidFill>
                <a:latin typeface="Arial" panose="020B0604020202020204" pitchFamily="34" charset="0"/>
              </a:rPr>
              <a:t>Skole på gården</a:t>
            </a:r>
          </a:p>
          <a:p>
            <a:pPr>
              <a:buFont typeface="Arial" panose="020B0604020202020204" pitchFamily="34" charset="0"/>
              <a:buChar char="•"/>
            </a:pPr>
            <a:r>
              <a:rPr lang="nb-NO" dirty="0">
                <a:solidFill>
                  <a:srgbClr val="5B5B5B"/>
                </a:solidFill>
                <a:latin typeface="Arial" panose="020B0604020202020204" pitchFamily="34" charset="0"/>
              </a:rPr>
              <a:t>Avlastning for barnevern</a:t>
            </a:r>
          </a:p>
          <a:p>
            <a:endParaRPr lang="nb-NO" dirty="0"/>
          </a:p>
        </p:txBody>
      </p:sp>
      <p:pic>
        <p:nvPicPr>
          <p:cNvPr id="4" name="Bilde 3"/>
          <p:cNvPicPr>
            <a:picLocks noChangeAspect="1"/>
          </p:cNvPicPr>
          <p:nvPr/>
        </p:nvPicPr>
        <p:blipFill>
          <a:blip r:embed="rId2"/>
          <a:stretch>
            <a:fillRect/>
          </a:stretch>
        </p:blipFill>
        <p:spPr>
          <a:xfrm>
            <a:off x="5129212" y="1592797"/>
            <a:ext cx="4014788" cy="3178969"/>
          </a:xfrm>
          <a:prstGeom prst="rect">
            <a:avLst/>
          </a:prstGeom>
        </p:spPr>
      </p:pic>
    </p:spTree>
    <p:extLst>
      <p:ext uri="{BB962C8B-B14F-4D97-AF65-F5344CB8AC3E}">
        <p14:creationId xmlns:p14="http://schemas.microsoft.com/office/powerpoint/2010/main" val="11982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står bak?</a:t>
            </a:r>
          </a:p>
        </p:txBody>
      </p:sp>
      <p:sp>
        <p:nvSpPr>
          <p:cNvPr id="3" name="Plassholder for innhold 2"/>
          <p:cNvSpPr>
            <a:spLocks noGrp="1"/>
          </p:cNvSpPr>
          <p:nvPr>
            <p:ph idx="1"/>
          </p:nvPr>
        </p:nvSpPr>
        <p:spPr/>
        <p:txBody>
          <a:bodyPr/>
          <a:lstStyle/>
          <a:p>
            <a:r>
              <a:rPr lang="nb-NO" dirty="0"/>
              <a:t>Landbruks- og Matdepartementet og Kommunal- og moderniseringsdepartementet (tidligere Kommunal- og regionaldepartementet) står bak satsingen på Inn På Tunet</a:t>
            </a:r>
          </a:p>
          <a:p>
            <a:r>
              <a:rPr lang="nb-NO" dirty="0"/>
              <a:t>I tillegg er en rekke andre departement involvert i arbeidet</a:t>
            </a:r>
          </a:p>
          <a:p>
            <a:r>
              <a:rPr lang="nb-NO" dirty="0"/>
              <a:t>Bondeorganisasjonene har en viktig rolle i rekruttering av tilbydere</a:t>
            </a:r>
          </a:p>
          <a:p>
            <a:r>
              <a:rPr lang="nb-NO" dirty="0" err="1"/>
              <a:t>Matmerk</a:t>
            </a:r>
            <a:r>
              <a:rPr lang="nb-NO" dirty="0"/>
              <a:t> har ansvaret for kvalitetssikring av Inn På Tunet-gårder</a:t>
            </a:r>
          </a:p>
        </p:txBody>
      </p:sp>
    </p:spTree>
    <p:extLst>
      <p:ext uri="{BB962C8B-B14F-4D97-AF65-F5344CB8AC3E}">
        <p14:creationId xmlns:p14="http://schemas.microsoft.com/office/powerpoint/2010/main" val="85920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godkjennes IPT-gårdene?</a:t>
            </a:r>
          </a:p>
        </p:txBody>
      </p:sp>
      <p:sp>
        <p:nvSpPr>
          <p:cNvPr id="3" name="Plassholder for innhold 2"/>
          <p:cNvSpPr>
            <a:spLocks noGrp="1"/>
          </p:cNvSpPr>
          <p:nvPr>
            <p:ph idx="1"/>
          </p:nvPr>
        </p:nvSpPr>
        <p:spPr/>
        <p:txBody>
          <a:bodyPr/>
          <a:lstStyle/>
          <a:p>
            <a:r>
              <a:rPr lang="nb-NO" dirty="0"/>
              <a:t>Må oppfylle definisjonens for Inn på Tunet</a:t>
            </a:r>
          </a:p>
          <a:p>
            <a:r>
              <a:rPr lang="nb-NO" dirty="0"/>
              <a:t>Må oppfylle kravene i KSL standard 11 – Inn på tunet</a:t>
            </a:r>
          </a:p>
          <a:p>
            <a:pPr lvl="1"/>
            <a:r>
              <a:rPr lang="nb-NO" dirty="0"/>
              <a:t>HMS</a:t>
            </a:r>
          </a:p>
          <a:p>
            <a:pPr lvl="1"/>
            <a:r>
              <a:rPr lang="nb-NO" dirty="0"/>
              <a:t>Dokumentrutiner</a:t>
            </a:r>
          </a:p>
          <a:p>
            <a:pPr lvl="1"/>
            <a:r>
              <a:rPr lang="nb-NO" dirty="0"/>
              <a:t>Kunnskap om aktuelle lover og regler</a:t>
            </a:r>
          </a:p>
          <a:p>
            <a:r>
              <a:rPr lang="nb-NO" dirty="0"/>
              <a:t>Egenrevisjon</a:t>
            </a:r>
          </a:p>
          <a:p>
            <a:r>
              <a:rPr lang="nb-NO" dirty="0"/>
              <a:t>Ekstern revisorkontroll</a:t>
            </a:r>
          </a:p>
          <a:p>
            <a:r>
              <a:rPr lang="nb-NO" dirty="0"/>
              <a:t>2 </a:t>
            </a:r>
            <a:r>
              <a:rPr lang="nb-NO" dirty="0" err="1"/>
              <a:t>årig</a:t>
            </a:r>
            <a:r>
              <a:rPr lang="nb-NO" dirty="0"/>
              <a:t> godkjenning</a:t>
            </a:r>
          </a:p>
        </p:txBody>
      </p:sp>
      <p:pic>
        <p:nvPicPr>
          <p:cNvPr id="9" name="Plassholder for bilde 8"/>
          <p:cNvPicPr>
            <a:picLocks noGrp="1" noChangeAspect="1"/>
          </p:cNvPicPr>
          <p:nvPr>
            <p:ph type="pic" sz="quarter" idx="13"/>
          </p:nvPr>
        </p:nvPicPr>
        <p:blipFill>
          <a:blip r:embed="rId3"/>
          <a:srcRect l="29863" r="29863"/>
          <a:stretch>
            <a:fillRect/>
          </a:stretch>
        </p:blipFill>
        <p:spPr>
          <a:prstGeom prst="rect">
            <a:avLst/>
          </a:prstGeom>
        </p:spPr>
      </p:pic>
    </p:spTree>
    <p:extLst>
      <p:ext uri="{BB962C8B-B14F-4D97-AF65-F5344CB8AC3E}">
        <p14:creationId xmlns:p14="http://schemas.microsoft.com/office/powerpoint/2010/main" val="33456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bruker Inn på tunet?</a:t>
            </a:r>
          </a:p>
        </p:txBody>
      </p:sp>
      <p:sp>
        <p:nvSpPr>
          <p:cNvPr id="3" name="Plassholder for innhold 2"/>
          <p:cNvSpPr>
            <a:spLocks noGrp="1"/>
          </p:cNvSpPr>
          <p:nvPr>
            <p:ph idx="1"/>
          </p:nvPr>
        </p:nvSpPr>
        <p:spPr>
          <a:xfrm>
            <a:off x="707644" y="2149080"/>
            <a:ext cx="3840289" cy="2896790"/>
          </a:xfrm>
        </p:spPr>
        <p:txBody>
          <a:bodyPr/>
          <a:lstStyle/>
          <a:p>
            <a:r>
              <a:rPr lang="nb-NO" dirty="0"/>
              <a:t>Største kjøpere av velferdstjenester er kommunene</a:t>
            </a:r>
          </a:p>
          <a:p>
            <a:pPr lvl="1"/>
            <a:r>
              <a:rPr lang="nb-NO" dirty="0"/>
              <a:t>Skole og helse/omsorg største områder, men også barnevern</a:t>
            </a:r>
          </a:p>
          <a:p>
            <a:r>
              <a:rPr lang="nb-NO" dirty="0"/>
              <a:t>Arbeidstrening og rehabilitering gjennom NAV</a:t>
            </a:r>
          </a:p>
          <a:p>
            <a:pPr lvl="1"/>
            <a:r>
              <a:rPr lang="nb-NO" dirty="0"/>
              <a:t>Varierte muligheter</a:t>
            </a:r>
          </a:p>
          <a:p>
            <a:r>
              <a:rPr lang="nb-NO" dirty="0"/>
              <a:t>Private kjøpere en del av framtida</a:t>
            </a:r>
          </a:p>
          <a:p>
            <a:pPr lvl="1"/>
            <a:r>
              <a:rPr lang="nb-NO" dirty="0"/>
              <a:t>Mulig vekstpotensial for ordningen</a:t>
            </a:r>
          </a:p>
          <a:p>
            <a:endParaRPr lang="nb-NO" dirty="0"/>
          </a:p>
        </p:txBody>
      </p:sp>
      <p:pic>
        <p:nvPicPr>
          <p:cNvPr id="4" name="Bilde 3"/>
          <p:cNvPicPr>
            <a:picLocks noChangeAspect="1"/>
          </p:cNvPicPr>
          <p:nvPr/>
        </p:nvPicPr>
        <p:blipFill>
          <a:blip r:embed="rId2"/>
          <a:stretch>
            <a:fillRect/>
          </a:stretch>
        </p:blipFill>
        <p:spPr>
          <a:xfrm>
            <a:off x="4547932" y="2350164"/>
            <a:ext cx="4596068" cy="2494621"/>
          </a:xfrm>
          <a:prstGeom prst="rect">
            <a:avLst/>
          </a:prstGeom>
        </p:spPr>
      </p:pic>
    </p:spTree>
    <p:extLst>
      <p:ext uri="{BB962C8B-B14F-4D97-AF65-F5344CB8AC3E}">
        <p14:creationId xmlns:p14="http://schemas.microsoft.com/office/powerpoint/2010/main" val="340155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Nasjonal nettside for inn på tunet</a:t>
            </a:r>
          </a:p>
        </p:txBody>
      </p:sp>
      <p:pic>
        <p:nvPicPr>
          <p:cNvPr id="4" name="Plassholder for innhold 3"/>
          <p:cNvPicPr>
            <a:picLocks noGrp="1" noChangeAspect="1"/>
          </p:cNvPicPr>
          <p:nvPr>
            <p:ph sz="half" idx="1"/>
          </p:nvPr>
        </p:nvPicPr>
        <p:blipFill>
          <a:blip r:embed="rId3"/>
          <a:stretch>
            <a:fillRect/>
          </a:stretch>
        </p:blipFill>
        <p:spPr>
          <a:xfrm>
            <a:off x="5067301" y="2129954"/>
            <a:ext cx="3714518" cy="3064241"/>
          </a:xfrm>
          <a:prstGeom prst="rect">
            <a:avLst/>
          </a:prstGeom>
        </p:spPr>
      </p:pic>
      <p:sp>
        <p:nvSpPr>
          <p:cNvPr id="3" name="Plassholder for innhold 2"/>
          <p:cNvSpPr>
            <a:spLocks noGrp="1"/>
          </p:cNvSpPr>
          <p:nvPr>
            <p:ph sz="half" idx="2"/>
          </p:nvPr>
        </p:nvSpPr>
        <p:spPr>
          <a:xfrm>
            <a:off x="707644" y="2322269"/>
            <a:ext cx="4092956" cy="2414737"/>
          </a:xfrm>
        </p:spPr>
        <p:txBody>
          <a:bodyPr/>
          <a:lstStyle/>
          <a:p>
            <a:r>
              <a:rPr lang="nb-NO" dirty="0">
                <a:hlinkClick r:id="rId4"/>
              </a:rPr>
              <a:t>www.innpåtunet.net</a:t>
            </a:r>
            <a:endParaRPr lang="nb-NO" dirty="0"/>
          </a:p>
          <a:p>
            <a:r>
              <a:rPr lang="nb-NO" dirty="0"/>
              <a:t>Inneholder</a:t>
            </a:r>
          </a:p>
          <a:p>
            <a:pPr lvl="1"/>
            <a:r>
              <a:rPr lang="nb-NO" dirty="0"/>
              <a:t>Oversikt over godkjente tilbydere</a:t>
            </a:r>
          </a:p>
          <a:p>
            <a:pPr lvl="1"/>
            <a:r>
              <a:rPr lang="nb-NO" dirty="0"/>
              <a:t>Fagstoff</a:t>
            </a:r>
          </a:p>
          <a:p>
            <a:pPr lvl="1"/>
            <a:r>
              <a:rPr lang="nb-NO" dirty="0"/>
              <a:t>Kursoversikt</a:t>
            </a:r>
          </a:p>
          <a:p>
            <a:pPr lvl="1"/>
            <a:r>
              <a:rPr lang="nb-NO" dirty="0"/>
              <a:t>Nyttig informasjon</a:t>
            </a:r>
          </a:p>
          <a:p>
            <a:pPr lvl="1"/>
            <a:endParaRPr lang="nb-NO" dirty="0"/>
          </a:p>
        </p:txBody>
      </p:sp>
    </p:spTree>
    <p:extLst>
      <p:ext uri="{BB962C8B-B14F-4D97-AF65-F5344CB8AC3E}">
        <p14:creationId xmlns:p14="http://schemas.microsoft.com/office/powerpoint/2010/main" val="223248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Ta kontakt!</a:t>
            </a:r>
          </a:p>
        </p:txBody>
      </p:sp>
      <p:sp>
        <p:nvSpPr>
          <p:cNvPr id="3" name="Plassholder for dato 2"/>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4" name="Plassholder for bunntekst 3"/>
          <p:cNvSpPr>
            <a:spLocks noGrp="1"/>
          </p:cNvSpPr>
          <p:nvPr>
            <p:ph type="ftr" sz="quarter" idx="11"/>
          </p:nvPr>
        </p:nvSpPr>
        <p:spPr/>
        <p:txBody>
          <a:bodyPr/>
          <a:lstStyle/>
          <a:p>
            <a:r>
              <a:rPr lang="nb-NO"/>
              <a:t>hovedtittel på foredrag</a:t>
            </a:r>
            <a:endParaRPr lang="nb-NO" dirty="0"/>
          </a:p>
        </p:txBody>
      </p:sp>
      <p:sp>
        <p:nvSpPr>
          <p:cNvPr id="5" name="Plassholder for tekst 4"/>
          <p:cNvSpPr>
            <a:spLocks noGrp="1"/>
          </p:cNvSpPr>
          <p:nvPr>
            <p:ph type="body" sz="quarter" idx="13"/>
          </p:nvPr>
        </p:nvSpPr>
        <p:spPr/>
        <p:txBody>
          <a:bodyPr/>
          <a:lstStyle/>
          <a:p>
            <a:endParaRPr lang="nb-NO"/>
          </a:p>
        </p:txBody>
      </p:sp>
      <p:sp>
        <p:nvSpPr>
          <p:cNvPr id="6" name="Plassholder for tekst 5"/>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204879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Inn på tunet?</a:t>
            </a:r>
          </a:p>
        </p:txBody>
      </p:sp>
      <p:sp>
        <p:nvSpPr>
          <p:cNvPr id="3" name="Plassholder for innhold 2"/>
          <p:cNvSpPr>
            <a:spLocks noGrp="1"/>
          </p:cNvSpPr>
          <p:nvPr>
            <p:ph sz="half" idx="1"/>
          </p:nvPr>
        </p:nvSpPr>
        <p:spPr/>
        <p:txBody>
          <a:bodyPr/>
          <a:lstStyle/>
          <a:p>
            <a:r>
              <a:rPr lang="nb-NO" dirty="0"/>
              <a:t>Inn på tunet (IPT) er tilrettelagte og kvalitetssikrede velferdstjenester på gårdsbruk. </a:t>
            </a:r>
          </a:p>
          <a:p>
            <a:endParaRPr lang="nb-NO" dirty="0"/>
          </a:p>
          <a:p>
            <a:r>
              <a:rPr lang="nb-NO" dirty="0"/>
              <a:t>Tjenestene skal gi mestring, utvikling og trivsel. </a:t>
            </a:r>
          </a:p>
          <a:p>
            <a:endParaRPr lang="nb-NO" dirty="0"/>
          </a:p>
          <a:p>
            <a:r>
              <a:rPr lang="nb-NO" dirty="0"/>
              <a:t>Aktiviteten i tjenestetilbudet er knyttet opp til gården, livet og arbeidet der.</a:t>
            </a:r>
          </a:p>
          <a:p>
            <a:endParaRPr lang="nb-NO" dirty="0"/>
          </a:p>
        </p:txBody>
      </p:sp>
      <p:sp>
        <p:nvSpPr>
          <p:cNvPr id="4" name="Plassholder for dato 3"/>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5" name="Plassholder for bunntekst 4"/>
          <p:cNvSpPr>
            <a:spLocks noGrp="1"/>
          </p:cNvSpPr>
          <p:nvPr>
            <p:ph type="ftr" sz="quarter" idx="11"/>
          </p:nvPr>
        </p:nvSpPr>
        <p:spPr/>
        <p:txBody>
          <a:bodyPr/>
          <a:lstStyle/>
          <a:p>
            <a:r>
              <a:rPr lang="nb-NO"/>
              <a:t>hovedtittel på foredrag</a:t>
            </a:r>
            <a:endParaRPr lang="nb-NO" dirty="0"/>
          </a:p>
        </p:txBody>
      </p:sp>
      <p:sp>
        <p:nvSpPr>
          <p:cNvPr id="6" name="Plassholder for bilde 5"/>
          <p:cNvSpPr>
            <a:spLocks noGrp="1"/>
          </p:cNvSpPr>
          <p:nvPr>
            <p:ph type="pic" sz="quarter" idx="13"/>
          </p:nvPr>
        </p:nvSpPr>
        <p:spPr/>
      </p:sp>
    </p:spTree>
    <p:extLst>
      <p:ext uri="{BB962C8B-B14F-4D97-AF65-F5344CB8AC3E}">
        <p14:creationId xmlns:p14="http://schemas.microsoft.com/office/powerpoint/2010/main" val="372317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kjennetegner en Inn på tunet gård?</a:t>
            </a:r>
          </a:p>
        </p:txBody>
      </p:sp>
      <p:sp>
        <p:nvSpPr>
          <p:cNvPr id="3" name="Plassholder for innhold 2"/>
          <p:cNvSpPr>
            <a:spLocks noGrp="1"/>
          </p:cNvSpPr>
          <p:nvPr>
            <p:ph sz="half" idx="1"/>
          </p:nvPr>
        </p:nvSpPr>
        <p:spPr/>
        <p:txBody>
          <a:bodyPr/>
          <a:lstStyle/>
          <a:p>
            <a:r>
              <a:rPr lang="nb-NO" dirty="0"/>
              <a:t>Trygge rammer</a:t>
            </a:r>
          </a:p>
          <a:p>
            <a:endParaRPr lang="nb-NO" dirty="0"/>
          </a:p>
          <a:p>
            <a:r>
              <a:rPr lang="nb-NO" dirty="0"/>
              <a:t>Brukertilpasset aktivitet, fleksibelt</a:t>
            </a:r>
          </a:p>
          <a:p>
            <a:r>
              <a:rPr lang="nb-NO" dirty="0"/>
              <a:t>Variasjonsmuligheter</a:t>
            </a:r>
          </a:p>
          <a:p>
            <a:r>
              <a:rPr lang="nb-NO" dirty="0"/>
              <a:t>Godkjent etter egen standard</a:t>
            </a:r>
          </a:p>
          <a:p>
            <a:pPr lvl="1"/>
            <a:r>
              <a:rPr lang="nb-NO" dirty="0"/>
              <a:t>Krav til gården og den ordinære produksjonen</a:t>
            </a:r>
          </a:p>
          <a:p>
            <a:pPr lvl="1"/>
            <a:r>
              <a:rPr lang="nb-NO" dirty="0"/>
              <a:t>Krav til Helse Miljø og Sikkerhetsfokus</a:t>
            </a:r>
          </a:p>
          <a:p>
            <a:pPr lvl="1"/>
            <a:r>
              <a:rPr lang="nb-NO" dirty="0"/>
              <a:t>Krav til kunnskap om tjenesteproduksjon</a:t>
            </a:r>
          </a:p>
          <a:p>
            <a:endParaRPr lang="nb-NO" dirty="0"/>
          </a:p>
        </p:txBody>
      </p:sp>
      <p:sp>
        <p:nvSpPr>
          <p:cNvPr id="4" name="Plassholder for dato 3"/>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5" name="Plassholder for bunntekst 4"/>
          <p:cNvSpPr>
            <a:spLocks noGrp="1"/>
          </p:cNvSpPr>
          <p:nvPr>
            <p:ph type="ftr" sz="quarter" idx="11"/>
          </p:nvPr>
        </p:nvSpPr>
        <p:spPr/>
        <p:txBody>
          <a:bodyPr/>
          <a:lstStyle/>
          <a:p>
            <a:r>
              <a:rPr lang="nb-NO"/>
              <a:t>hovedtittel på foredrag</a:t>
            </a:r>
            <a:endParaRPr lang="nb-NO" dirty="0"/>
          </a:p>
        </p:txBody>
      </p:sp>
      <p:pic>
        <p:nvPicPr>
          <p:cNvPr id="7" name="Bilde 6"/>
          <p:cNvPicPr>
            <a:picLocks noChangeAspect="1"/>
          </p:cNvPicPr>
          <p:nvPr/>
        </p:nvPicPr>
        <p:blipFill>
          <a:blip r:embed="rId2"/>
          <a:stretch>
            <a:fillRect/>
          </a:stretch>
        </p:blipFill>
        <p:spPr>
          <a:xfrm>
            <a:off x="4890723" y="1593590"/>
            <a:ext cx="3761558" cy="4230991"/>
          </a:xfrm>
          <a:prstGeom prst="rect">
            <a:avLst/>
          </a:prstGeom>
        </p:spPr>
      </p:pic>
    </p:spTree>
    <p:extLst>
      <p:ext uri="{BB962C8B-B14F-4D97-AF65-F5344CB8AC3E}">
        <p14:creationId xmlns:p14="http://schemas.microsoft.com/office/powerpoint/2010/main" val="412934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Det aktive landbruket har:</a:t>
            </a:r>
            <a:endParaRPr lang="nb-NO" dirty="0"/>
          </a:p>
        </p:txBody>
      </p:sp>
      <p:sp>
        <p:nvSpPr>
          <p:cNvPr id="3" name="Plassholder for innhold 2"/>
          <p:cNvSpPr>
            <a:spLocks noGrp="1"/>
          </p:cNvSpPr>
          <p:nvPr>
            <p:ph idx="1"/>
          </p:nvPr>
        </p:nvSpPr>
        <p:spPr/>
        <p:txBody>
          <a:bodyPr/>
          <a:lstStyle/>
          <a:p>
            <a:r>
              <a:rPr lang="nb-NO" altLang="nb-NO" dirty="0"/>
              <a:t>Unik arena</a:t>
            </a:r>
          </a:p>
          <a:p>
            <a:r>
              <a:rPr lang="nb-NO" altLang="nb-NO" dirty="0"/>
              <a:t>Dyrene</a:t>
            </a:r>
          </a:p>
          <a:p>
            <a:r>
              <a:rPr lang="nb-NO" altLang="nb-NO" dirty="0"/>
              <a:t>Nærhet til naturen</a:t>
            </a:r>
          </a:p>
          <a:p>
            <a:r>
              <a:rPr lang="nb-NO" altLang="nb-NO" dirty="0"/>
              <a:t>Menneskene</a:t>
            </a:r>
          </a:p>
          <a:p>
            <a:r>
              <a:rPr lang="ja-JP" altLang="nb-NO" dirty="0"/>
              <a:t>”</a:t>
            </a:r>
            <a:r>
              <a:rPr lang="nb-NO" altLang="ja-JP" dirty="0" err="1"/>
              <a:t>Årntli</a:t>
            </a:r>
            <a:r>
              <a:rPr lang="nb-NO" altLang="ja-JP" dirty="0"/>
              <a:t> </a:t>
            </a:r>
            <a:r>
              <a:rPr lang="nb-NO" altLang="ja-JP" dirty="0" err="1"/>
              <a:t>arbe</a:t>
            </a:r>
            <a:r>
              <a:rPr lang="ja-JP" altLang="nb-NO" dirty="0"/>
              <a:t>”</a:t>
            </a:r>
            <a:endParaRPr lang="nb-NO" altLang="ja-JP" dirty="0"/>
          </a:p>
          <a:p>
            <a:endParaRPr lang="nb-NO" dirty="0"/>
          </a:p>
        </p:txBody>
      </p:sp>
      <p:sp>
        <p:nvSpPr>
          <p:cNvPr id="4" name="Plassholder for dato 3"/>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5" name="Plassholder for bunntekst 4"/>
          <p:cNvSpPr>
            <a:spLocks noGrp="1"/>
          </p:cNvSpPr>
          <p:nvPr>
            <p:ph type="ftr" sz="quarter" idx="11"/>
          </p:nvPr>
        </p:nvSpPr>
        <p:spPr/>
        <p:txBody>
          <a:bodyPr/>
          <a:lstStyle/>
          <a:p>
            <a:r>
              <a:rPr lang="nb-NO"/>
              <a:t>hovedtittel på foredrag</a:t>
            </a:r>
            <a:endParaRPr lang="nb-NO" dirty="0"/>
          </a:p>
        </p:txBody>
      </p:sp>
      <p:sp>
        <p:nvSpPr>
          <p:cNvPr id="6" name="Plassholder for bilde 5"/>
          <p:cNvSpPr>
            <a:spLocks noGrp="1"/>
          </p:cNvSpPr>
          <p:nvPr>
            <p:ph type="pic" sz="quarter" idx="13"/>
          </p:nvPr>
        </p:nvSpPr>
        <p:spPr/>
      </p:sp>
    </p:spTree>
    <p:extLst>
      <p:ext uri="{BB962C8B-B14F-4D97-AF65-F5344CB8AC3E}">
        <p14:creationId xmlns:p14="http://schemas.microsoft.com/office/powerpoint/2010/main" val="341753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lgn="ctr">
              <a:buNone/>
            </a:pPr>
            <a:r>
              <a:rPr lang="nb-NO" sz="2000" i="1" dirty="0"/>
              <a:t>«Man har alt å tjene på å prøve et slikt tilbud. Dette er den beste jobben jeg har hatt» </a:t>
            </a:r>
          </a:p>
          <a:p>
            <a:pPr marL="0" indent="0" algn="ctr">
              <a:buNone/>
            </a:pPr>
            <a:endParaRPr lang="nb-NO" sz="2000" dirty="0"/>
          </a:p>
          <a:p>
            <a:pPr marL="0" indent="0" algn="ctr">
              <a:buNone/>
            </a:pPr>
            <a:r>
              <a:rPr lang="nb-NO" dirty="0"/>
              <a:t>Tonny (22). Bruker av arbeidsrettet trening på en IPT-gård </a:t>
            </a:r>
          </a:p>
          <a:p>
            <a:pPr algn="ctr"/>
            <a:endParaRPr lang="nb-NO" dirty="0"/>
          </a:p>
        </p:txBody>
      </p:sp>
      <p:sp>
        <p:nvSpPr>
          <p:cNvPr id="4" name="Plassholder for dato 3"/>
          <p:cNvSpPr>
            <a:spLocks noGrp="1"/>
          </p:cNvSpPr>
          <p:nvPr>
            <p:ph type="dt" sz="half" idx="10"/>
          </p:nvPr>
        </p:nvSpPr>
        <p:spPr/>
        <p:txBody>
          <a:bodyPr/>
          <a:lstStyle/>
          <a:p>
            <a:pPr marL="92075" indent="-92075">
              <a:buFont typeface="Arial" panose="020B0604020202020204" pitchFamily="34" charset="0"/>
              <a:buChar char="•"/>
            </a:pPr>
            <a:fld id="{F24E8FB9-18BA-4219-95B9-3E0E1B8172CD}" type="datetime4">
              <a:rPr lang="nb-NO" smtClean="0"/>
              <a:pPr marL="92075" indent="-92075">
                <a:buFont typeface="Arial" panose="020B0604020202020204" pitchFamily="34" charset="0"/>
                <a:buChar char="•"/>
              </a:pPr>
              <a:t>20. oktober 2019</a:t>
            </a:fld>
            <a:endParaRPr lang="nb-NO" dirty="0"/>
          </a:p>
        </p:txBody>
      </p:sp>
      <p:sp>
        <p:nvSpPr>
          <p:cNvPr id="5" name="Plassholder for bunntekst 4"/>
          <p:cNvSpPr>
            <a:spLocks noGrp="1"/>
          </p:cNvSpPr>
          <p:nvPr>
            <p:ph type="ftr" sz="quarter" idx="11"/>
          </p:nvPr>
        </p:nvSpPr>
        <p:spPr/>
        <p:txBody>
          <a:bodyPr/>
          <a:lstStyle/>
          <a:p>
            <a:r>
              <a:rPr lang="nb-NO"/>
              <a:t>hovedtittel på foredrag</a:t>
            </a:r>
            <a:endParaRPr lang="nb-NO" dirty="0"/>
          </a:p>
        </p:txBody>
      </p:sp>
      <p:pic>
        <p:nvPicPr>
          <p:cNvPr id="7" name="Plassholder for bilde 6"/>
          <p:cNvPicPr>
            <a:picLocks noGrp="1" noChangeAspect="1"/>
          </p:cNvPicPr>
          <p:nvPr>
            <p:ph type="pic" sz="quarter" idx="13"/>
          </p:nvPr>
        </p:nvPicPr>
        <p:blipFill>
          <a:blip r:embed="rId2"/>
          <a:srcRect t="26745" b="26745"/>
          <a:stretch>
            <a:fillRect/>
          </a:stretch>
        </p:blipFill>
        <p:spPr>
          <a:xfrm>
            <a:off x="434632" y="4361264"/>
            <a:ext cx="8472017" cy="2117065"/>
          </a:xfrm>
          <a:prstGeom prst="rect">
            <a:avLst/>
          </a:prstGeom>
        </p:spPr>
      </p:pic>
    </p:spTree>
    <p:extLst>
      <p:ext uri="{BB962C8B-B14F-4D97-AF65-F5344CB8AC3E}">
        <p14:creationId xmlns:p14="http://schemas.microsoft.com/office/powerpoint/2010/main" val="82404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Arbeidstrening og rehabilitering</a:t>
            </a:r>
          </a:p>
        </p:txBody>
      </p:sp>
      <p:sp>
        <p:nvSpPr>
          <p:cNvPr id="3" name="Plassholder for innhold 2"/>
          <p:cNvSpPr>
            <a:spLocks noGrp="1"/>
          </p:cNvSpPr>
          <p:nvPr>
            <p:ph idx="1"/>
          </p:nvPr>
        </p:nvSpPr>
        <p:spPr/>
        <p:txBody>
          <a:bodyPr/>
          <a:lstStyle/>
          <a:p>
            <a:pPr marL="0" indent="0">
              <a:buNone/>
            </a:pPr>
            <a:r>
              <a:rPr lang="nb-NO" dirty="0"/>
              <a:t>Mange arbeidsoppgaver på en gård kan være fin trening for videre arbeidsliv</a:t>
            </a:r>
          </a:p>
          <a:p>
            <a:r>
              <a:rPr lang="nb-NO" dirty="0"/>
              <a:t>Rydding av kulturlandskap</a:t>
            </a:r>
          </a:p>
          <a:p>
            <a:r>
              <a:rPr lang="nb-NO" dirty="0"/>
              <a:t>Pass og stell av dyr</a:t>
            </a:r>
          </a:p>
          <a:p>
            <a:r>
              <a:rPr lang="nb-NO" dirty="0"/>
              <a:t>Fjøsarbeid</a:t>
            </a:r>
          </a:p>
          <a:p>
            <a:r>
              <a:rPr lang="nb-NO" dirty="0"/>
              <a:t>Vedhogst og vedhugging</a:t>
            </a:r>
          </a:p>
          <a:p>
            <a:r>
              <a:rPr lang="nb-NO" dirty="0"/>
              <a:t>Planting og såing</a:t>
            </a:r>
          </a:p>
          <a:p>
            <a:r>
              <a:rPr lang="nb-NO" dirty="0"/>
              <a:t>Skogsarbeid</a:t>
            </a:r>
          </a:p>
        </p:txBody>
      </p:sp>
      <p:pic>
        <p:nvPicPr>
          <p:cNvPr id="4" name="Bilde 3"/>
          <p:cNvPicPr>
            <a:picLocks noChangeAspect="1"/>
          </p:cNvPicPr>
          <p:nvPr/>
        </p:nvPicPr>
        <p:blipFill>
          <a:blip r:embed="rId2"/>
          <a:stretch>
            <a:fillRect/>
          </a:stretch>
        </p:blipFill>
        <p:spPr>
          <a:xfrm>
            <a:off x="5218561" y="2448117"/>
            <a:ext cx="3461657" cy="2597753"/>
          </a:xfrm>
          <a:prstGeom prst="rect">
            <a:avLst/>
          </a:prstGeom>
        </p:spPr>
      </p:pic>
    </p:spTree>
    <p:extLst>
      <p:ext uri="{BB962C8B-B14F-4D97-AF65-F5344CB8AC3E}">
        <p14:creationId xmlns:p14="http://schemas.microsoft.com/office/powerpoint/2010/main" val="293221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 Vi savner å ha mor inne på tunet</a:t>
            </a:r>
            <a:br>
              <a:rPr lang="nb-NO" b="0" dirty="0"/>
            </a:br>
            <a:endParaRPr lang="nb-NO" dirty="0"/>
          </a:p>
        </p:txBody>
      </p:sp>
      <p:sp>
        <p:nvSpPr>
          <p:cNvPr id="3" name="Plassholder for innhold 2"/>
          <p:cNvSpPr>
            <a:spLocks noGrp="1"/>
          </p:cNvSpPr>
          <p:nvPr>
            <p:ph sz="half" idx="1"/>
          </p:nvPr>
        </p:nvSpPr>
        <p:spPr/>
        <p:txBody>
          <a:bodyPr/>
          <a:lstStyle/>
          <a:p>
            <a:pPr marL="285750" indent="-285750">
              <a:buFontTx/>
              <a:buChar char="-"/>
            </a:pPr>
            <a:r>
              <a:rPr lang="nb-NO" i="1" dirty="0"/>
              <a:t>For oss var det godt å se at hun stortrivdes med aktiviteter på gården, dessuten visste vi at hun var trygg der. Vi er så glad for at mamma fikk dette tilbudet.</a:t>
            </a:r>
          </a:p>
          <a:p>
            <a:pPr marL="0" indent="0">
              <a:buNone/>
            </a:pPr>
            <a:endParaRPr lang="nb-NO" dirty="0"/>
          </a:p>
          <a:p>
            <a:pPr marL="0" indent="0">
              <a:buNone/>
            </a:pPr>
            <a:r>
              <a:rPr lang="nb-NO" dirty="0"/>
              <a:t>Inger og Randi om deres mor (86) som har vært bruker av et IPT-tilbud for demente</a:t>
            </a:r>
          </a:p>
        </p:txBody>
      </p:sp>
      <p:pic>
        <p:nvPicPr>
          <p:cNvPr id="10" name="Plassholder for bilde 9"/>
          <p:cNvPicPr>
            <a:picLocks noGrp="1" noChangeAspect="1"/>
          </p:cNvPicPr>
          <p:nvPr>
            <p:ph type="pic" sz="quarter" idx="13"/>
          </p:nvPr>
        </p:nvPicPr>
        <p:blipFill>
          <a:blip r:embed="rId3"/>
          <a:srcRect l="17403" r="17403"/>
          <a:stretch>
            <a:fillRect/>
          </a:stretch>
        </p:blipFill>
        <p:spPr>
          <a:prstGeom prst="rect">
            <a:avLst/>
          </a:prstGeom>
        </p:spPr>
      </p:pic>
    </p:spTree>
    <p:extLst>
      <p:ext uri="{BB962C8B-B14F-4D97-AF65-F5344CB8AC3E}">
        <p14:creationId xmlns:p14="http://schemas.microsoft.com/office/powerpoint/2010/main" val="393706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Helse og omsorg</a:t>
            </a:r>
            <a:br>
              <a:rPr lang="nb-NO" b="0" dirty="0"/>
            </a:br>
            <a:endParaRPr lang="nb-NO" dirty="0"/>
          </a:p>
        </p:txBody>
      </p:sp>
      <p:sp>
        <p:nvSpPr>
          <p:cNvPr id="3" name="Plassholder for innhold 2"/>
          <p:cNvSpPr>
            <a:spLocks noGrp="1"/>
          </p:cNvSpPr>
          <p:nvPr>
            <p:ph sz="half" idx="1"/>
          </p:nvPr>
        </p:nvSpPr>
        <p:spPr/>
        <p:txBody>
          <a:bodyPr/>
          <a:lstStyle/>
          <a:p>
            <a:pPr marL="0" indent="0">
              <a:buNone/>
            </a:pPr>
            <a:r>
              <a:rPr lang="nb-NO" dirty="0"/>
              <a:t>Positive hverdager øker livskvaliteten. Inn på tunet gir brukere som virkelig trenger det et fast punkt i hverdagen.</a:t>
            </a:r>
          </a:p>
          <a:p>
            <a:pPr marL="0" indent="0">
              <a:buNone/>
            </a:pPr>
            <a:endParaRPr lang="nb-NO" dirty="0"/>
          </a:p>
          <a:p>
            <a:r>
              <a:rPr lang="nb-NO" dirty="0"/>
              <a:t>Fysisk funksjonshemming</a:t>
            </a:r>
          </a:p>
          <a:p>
            <a:r>
              <a:rPr lang="nb-NO" dirty="0"/>
              <a:t>Psykisk funksjonshemming</a:t>
            </a:r>
          </a:p>
          <a:p>
            <a:r>
              <a:rPr lang="nb-NO" dirty="0"/>
              <a:t>Demente i tidlig fase</a:t>
            </a:r>
          </a:p>
          <a:p>
            <a:r>
              <a:rPr lang="nb-NO" dirty="0"/>
              <a:t>Psykisk helse</a:t>
            </a:r>
          </a:p>
        </p:txBody>
      </p:sp>
      <p:pic>
        <p:nvPicPr>
          <p:cNvPr id="6" name="Plassholder for bilde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2418" r="22418"/>
          <a:stretch>
            <a:fillRect/>
          </a:stretch>
        </p:blipFill>
        <p:spPr/>
      </p:pic>
    </p:spTree>
    <p:extLst>
      <p:ext uri="{BB962C8B-B14F-4D97-AF65-F5344CB8AC3E}">
        <p14:creationId xmlns:p14="http://schemas.microsoft.com/office/powerpoint/2010/main" val="406685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Med gården som klasserom</a:t>
            </a:r>
            <a:br>
              <a:rPr lang="nb-NO" b="0" dirty="0"/>
            </a:br>
            <a:endParaRPr lang="nb-NO" dirty="0"/>
          </a:p>
        </p:txBody>
      </p:sp>
      <p:sp>
        <p:nvSpPr>
          <p:cNvPr id="3" name="Plassholder for innhold 2"/>
          <p:cNvSpPr>
            <a:spLocks noGrp="1"/>
          </p:cNvSpPr>
          <p:nvPr>
            <p:ph idx="1"/>
          </p:nvPr>
        </p:nvSpPr>
        <p:spPr>
          <a:xfrm>
            <a:off x="707645" y="2149080"/>
            <a:ext cx="4270756" cy="2896790"/>
          </a:xfrm>
        </p:spPr>
        <p:txBody>
          <a:bodyPr/>
          <a:lstStyle/>
          <a:p>
            <a:pPr marL="0" indent="0">
              <a:buNone/>
            </a:pPr>
            <a:r>
              <a:rPr lang="nb-NO" i="1" dirty="0"/>
              <a:t>«Mange som strever med meningen med de teoretiske fagene, vil kunne forstå bedre meningen når de får overført det til praktiske oppgaver»</a:t>
            </a:r>
          </a:p>
          <a:p>
            <a:pPr marL="0" indent="0">
              <a:buNone/>
            </a:pPr>
            <a:endParaRPr lang="nb-NO" i="1" dirty="0"/>
          </a:p>
          <a:p>
            <a:pPr marL="0" indent="0">
              <a:buNone/>
            </a:pPr>
            <a:r>
              <a:rPr lang="nb-NO" dirty="0"/>
              <a:t>Frits Arne. Inn på tunet tilbyder skole</a:t>
            </a:r>
          </a:p>
        </p:txBody>
      </p:sp>
      <p:pic>
        <p:nvPicPr>
          <p:cNvPr id="3074" name="Picture 2" descr="Her bygges det en bod for Melhus  Kommune. Foto: Frits A. Hau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2149079"/>
            <a:ext cx="3847307" cy="216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37913"/>
      </p:ext>
    </p:extLst>
  </p:cSld>
  <p:clrMapOvr>
    <a:masterClrMapping/>
  </p:clrMapOvr>
</p:sld>
</file>

<file path=ppt/theme/theme1.xml><?xml version="1.0" encoding="utf-8"?>
<a:theme xmlns:a="http://schemas.openxmlformats.org/drawingml/2006/main" name="Office-tema">
  <a:themeElements>
    <a:clrScheme name="Matmerk">
      <a:dk1>
        <a:sysClr val="windowText" lastClr="000000"/>
      </a:dk1>
      <a:lt1>
        <a:sysClr val="window" lastClr="FFFFFF"/>
      </a:lt1>
      <a:dk2>
        <a:srgbClr val="304355"/>
      </a:dk2>
      <a:lt2>
        <a:srgbClr val="E7E6E6"/>
      </a:lt2>
      <a:accent1>
        <a:srgbClr val="304355"/>
      </a:accent1>
      <a:accent2>
        <a:srgbClr val="BAD20E"/>
      </a:accent2>
      <a:accent3>
        <a:srgbClr val="F18705"/>
      </a:accent3>
      <a:accent4>
        <a:srgbClr val="980020"/>
      </a:accent4>
      <a:accent5>
        <a:srgbClr val="82CAC0"/>
      </a:accent5>
      <a:accent6>
        <a:srgbClr val="3C2A1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T2014.potx" id="{5B3D410C-36F1-4E01-9C73-9D522F2FBC22}" vid="{4AA8E715-10DF-445F-9A47-252531ABA4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IPT2014</Template>
  <TotalTime>0</TotalTime>
  <Words>662</Words>
  <Application>Microsoft Office PowerPoint</Application>
  <PresentationFormat>Skjermfremvisning (4:3)</PresentationFormat>
  <Paragraphs>146</Paragraphs>
  <Slides>15</Slides>
  <Notes>4</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15</vt:i4>
      </vt:variant>
    </vt:vector>
  </HeadingPairs>
  <TitlesOfParts>
    <vt:vector size="18" baseType="lpstr">
      <vt:lpstr>Arial</vt:lpstr>
      <vt:lpstr>Calibri</vt:lpstr>
      <vt:lpstr>Office-tema</vt:lpstr>
      <vt:lpstr>Inn på tunet</vt:lpstr>
      <vt:lpstr>Hva er Inn på tunet?</vt:lpstr>
      <vt:lpstr>Hva kjennetegner en Inn på tunet gård?</vt:lpstr>
      <vt:lpstr>Det aktive landbruket har:</vt:lpstr>
      <vt:lpstr>PowerPoint-presentasjon</vt:lpstr>
      <vt:lpstr>Arbeidstrening og rehabilitering</vt:lpstr>
      <vt:lpstr>- Vi savner å ha mor inne på tunet </vt:lpstr>
      <vt:lpstr>Helse og omsorg </vt:lpstr>
      <vt:lpstr>Med gården som klasserom </vt:lpstr>
      <vt:lpstr>Barn og unge</vt:lpstr>
      <vt:lpstr>Hvem står bak?</vt:lpstr>
      <vt:lpstr>Hvordan godkjennes IPT-gårdene?</vt:lpstr>
      <vt:lpstr>Hvem bruker Inn på tunet?</vt:lpstr>
      <vt:lpstr>Nasjonal nettside for inn på tunet</vt:lpstr>
      <vt:lpstr>Ta kontakt!</vt:lpstr>
    </vt:vector>
  </TitlesOfParts>
  <Company>Matmerk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 på tunet</dc:title>
  <dc:creator>Tore Hufthammer</dc:creator>
  <dc:description>template by addpoint.no</dc:description>
  <cp:lastModifiedBy>Tore Hufthammer</cp:lastModifiedBy>
  <cp:revision>1</cp:revision>
  <dcterms:created xsi:type="dcterms:W3CDTF">2019-10-20T12:33:14Z</dcterms:created>
  <dcterms:modified xsi:type="dcterms:W3CDTF">2019-10-20T12:33:50Z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